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8" r:id="rId1"/>
  </p:sldMasterIdLst>
  <p:notesMasterIdLst>
    <p:notesMasterId r:id="rId22"/>
  </p:notesMasterIdLst>
  <p:handoutMasterIdLst>
    <p:handoutMasterId r:id="rId23"/>
  </p:handoutMasterIdLst>
  <p:sldIdLst>
    <p:sldId id="257" r:id="rId2"/>
    <p:sldId id="275" r:id="rId3"/>
    <p:sldId id="358" r:id="rId4"/>
    <p:sldId id="356" r:id="rId5"/>
    <p:sldId id="328" r:id="rId6"/>
    <p:sldId id="350" r:id="rId7"/>
    <p:sldId id="351" r:id="rId8"/>
    <p:sldId id="295" r:id="rId9"/>
    <p:sldId id="296" r:id="rId10"/>
    <p:sldId id="297" r:id="rId11"/>
    <p:sldId id="311" r:id="rId12"/>
    <p:sldId id="307" r:id="rId13"/>
    <p:sldId id="298" r:id="rId14"/>
    <p:sldId id="308" r:id="rId15"/>
    <p:sldId id="299" r:id="rId16"/>
    <p:sldId id="300" r:id="rId17"/>
    <p:sldId id="309" r:id="rId18"/>
    <p:sldId id="329" r:id="rId19"/>
    <p:sldId id="330" r:id="rId20"/>
    <p:sldId id="357"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33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8" autoAdjust="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686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686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686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40E5B749-A085-47E8-8103-0777E96CC9E7}" type="slidenum">
              <a:rPr lang="en-US"/>
              <a:pPr/>
              <a:t>‹#›</a:t>
            </a:fld>
            <a:endParaRPr lang="en-US"/>
          </a:p>
        </p:txBody>
      </p:sp>
    </p:spTree>
    <p:extLst>
      <p:ext uri="{BB962C8B-B14F-4D97-AF65-F5344CB8AC3E}">
        <p14:creationId xmlns:p14="http://schemas.microsoft.com/office/powerpoint/2010/main" val="2457430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945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94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946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520188CB-E56D-400D-9C94-269FD000B282}" type="slidenum">
              <a:rPr lang="en-US"/>
              <a:pPr/>
              <a:t>‹#›</a:t>
            </a:fld>
            <a:endParaRPr lang="en-US"/>
          </a:p>
        </p:txBody>
      </p:sp>
    </p:spTree>
    <p:extLst>
      <p:ext uri="{BB962C8B-B14F-4D97-AF65-F5344CB8AC3E}">
        <p14:creationId xmlns:p14="http://schemas.microsoft.com/office/powerpoint/2010/main" val="31078924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A453C3-D3B0-4D21-9876-56A82B4DBE14}" type="slidenum">
              <a:rPr lang="en-US"/>
              <a:pPr/>
              <a:t>2</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None of these interventions is new. The idea is that these done better and done together can improve services.</a:t>
            </a:r>
          </a:p>
          <a:p>
            <a:r>
              <a:rPr lang="en-US"/>
              <a:t>As STOP will probably mostly get involved with planning, esp. of outreach services, improving supervisory techniques and improving monitoring and use of data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EC530A-0EE8-44FC-822D-F00E00D7A57A}" type="slidenum">
              <a:rPr lang="en-US"/>
              <a:pPr/>
              <a:t>18</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a:t>There is a whole additional talk that focuses on this, so will not dwell here.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F6DFFE-51B2-4704-849B-18C9B2EDA495}" type="slidenum">
              <a:rPr lang="en-US"/>
              <a:pPr/>
              <a:t>5</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r>
              <a:rPr lang="en-US"/>
              <a:t>Here is an example of how managers might choose to emphasize certain components of the RED strategy to address certain barriers. Some of these are indicators that may reflect problems with one or more barriers at different levels in the EPI program. For example, outreach and data…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F3ABB-C296-4D71-A333-955168BD2B35}" type="slidenum">
              <a:rPr lang="en-US"/>
              <a:pPr/>
              <a:t>6</a:t>
            </a:fld>
            <a:endParaRPr 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r>
              <a:rPr lang="en-US"/>
              <a:t>Here is an example of how managers might choose to emphasize certain components of the RED strategy to address certain barriers. Some of these are indicators that may reflect problems with one or more barriers at different levels in the EPI program. For example, outreach and data…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708FE-8F59-4F1D-802E-7D1A9DC5FB1A}" type="slidenum">
              <a:rPr lang="en-US"/>
              <a:pPr/>
              <a:t>7</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US"/>
              <a:t>Here is an example of how managers might choose to emphasize certain components of the RED strategy to address certain barriers. Some of these are indicators that may reflect problems with one or more barriers at different levels in the EPI program. For example, outreach and data…</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7721BC-382C-4F0E-9836-10AE1EB0F812}" type="slidenum">
              <a:rPr lang="en-US"/>
              <a:pPr/>
              <a:t>10</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r>
              <a:rPr lang="en-US"/>
              <a:t>Outreach is an expensive intervention. Takes time to plan, to implement and takes resources. Where there are vehicles, they complain of too few people, where have a motorcycle, complain need a vehicle, where have a bike, complain that need a motorcycle. And some are on foot.</a:t>
            </a:r>
          </a:p>
          <a:p>
            <a:r>
              <a:rPr lang="en-US"/>
              <a:t>Respecting this program is now considered on of the key barriers to increasing coverage. Many don’t set a schedule, or set a date but do not show up. Mothers get discouraged and do not take the day off the next time.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A50A51-97E5-4358-926D-1BA58328C826}" type="slidenum">
              <a:rPr lang="en-US"/>
              <a:pPr/>
              <a:t>13</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a:t>Work with counterparts to discuss barriers and how to overcome, e.g. monthly meetings, written feedback or bulletins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B4E8A2-0D51-4847-B348-BC9BD34600D1}" type="slidenum">
              <a:rPr lang="en-US"/>
              <a:pPr/>
              <a:t>15</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r>
              <a:rPr lang="en-US"/>
              <a:t>Different countries define community and links differently. Find out how it is approached where you are.</a:t>
            </a:r>
          </a:p>
          <a:p>
            <a:r>
              <a:rPr lang="en-US"/>
              <a:t>Among community issues there are attitudes of influential people. Father may forbid the mother to take the child – why need to go back a 4</a:t>
            </a:r>
            <a:r>
              <a:rPr lang="en-US" baseline="30000"/>
              <a:t>th</a:t>
            </a:r>
            <a:r>
              <a:rPr lang="en-US"/>
              <a:t> time. Mother may have no way to walk 5 km with baby and older siblings. If someone would watch after the older. Mother-in-law, head man, religious leader or other elder may be the people who tell the mother what she can and cannot do.</a:t>
            </a:r>
          </a:p>
          <a:p>
            <a:r>
              <a:rPr lang="en-US"/>
              <a:t>On the flip side, the community can play a helpful role in organizing services. May provide the outreach site, may round up mothers, may help in defaulter tracing, may help in vaccine transport.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1D076C-BA2E-488F-9AA3-11D667C077DE}" type="slidenum">
              <a:rPr lang="en-US"/>
              <a:pPr/>
              <a:t>16</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D603C3-A5CD-4519-BEBE-E233968D8938}" type="slidenum">
              <a:rPr lang="en-US"/>
              <a:pPr/>
              <a:t>17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a:t>Of reasons sited for incomplete vaccination in Burkina Faso in 2003, 6 of the top ten were because the mother lacked the information, or had some other personal barrier that might have been addressable. The other 4 were service delivery problems that should not have impeded eventual delivery of the vaccine.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F1A59E3-8BF0-461F-8DFD-F1DD26D10352}"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C47740-5C40-4D11-889C-B0D0582AC5A7}"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EE2041A-9A2C-4A68-911D-1AE41F7E94D6}"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7785033C-1F00-4D68-9EF8-7269461EDEAE}"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BB08FE6-1ECD-407F-AAE2-319224B82D58}"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0BE8251-2FDC-43EE-B4F0-5B99B3E60D36}"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0C8F2D44-CF08-4C67-BBDF-5773DED0B89C}"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F2A94E86-2794-4C02-BAD3-87A49E9D378E}"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CB2146D-BF27-4E3C-9164-4AA524AFB2CA}"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2990A34-36CD-4058-9DC8-E3C40261F3FA}"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84FBCF1-C78E-46DC-A1A2-F4F7D457146F}"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D146650-3ADD-4858-AAA4-83E0A11150F3}"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2E7D3-9474-4B33-BA7E-5EFF4650B264}"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 id="214748398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Word_97_-_2003_Document1.doc"/></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m/imgres?imgurl=http://www.ihs.gov/MedicalPrograms/PortlandInjury/otherimages/data.jpg&amp;imgrefurl=http://www.ihs.gov/MedicalPrograms/PortlandInjury/data_resources.cfm&amp;h=449&amp;w=600&amp;sz=21&amp;hl=en&amp;start=2&amp;usg=__IT0jmZENEXxaWBmU1nKlf3B7E68=&amp;tbnid=ZSDFSsY9mFn_DM:&amp;tbnh=101&amp;tbnw=135&amp;prev=/images?q=data&amp;gbv=2&amp;hl=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304800"/>
            <a:ext cx="8004175" cy="1333500"/>
          </a:xfrm>
        </p:spPr>
        <p:txBody>
          <a:bodyPr>
            <a:normAutofit fontScale="90000"/>
          </a:bodyPr>
          <a:lstStyle/>
          <a:p>
            <a:r>
              <a:rPr lang="en-US" dirty="0" smtClean="0"/>
              <a:t>The Reaching Every District (RED) strategy</a:t>
            </a:r>
            <a:endParaRPr lang="en-US" dirty="0"/>
          </a:p>
        </p:txBody>
      </p:sp>
      <p:pic>
        <p:nvPicPr>
          <p:cNvPr id="3076" name="Picture 4" descr="vacc_clinic11"/>
          <p:cNvPicPr>
            <a:picLocks noChangeAspect="1" noChangeArrowheads="1"/>
          </p:cNvPicPr>
          <p:nvPr/>
        </p:nvPicPr>
        <p:blipFill>
          <a:blip r:embed="rId2" cstate="email"/>
          <a:srcRect/>
          <a:stretch>
            <a:fillRect/>
          </a:stretch>
        </p:blipFill>
        <p:spPr bwMode="auto">
          <a:xfrm>
            <a:off x="5029200" y="2133600"/>
            <a:ext cx="3503613" cy="4321175"/>
          </a:xfrm>
          <a:prstGeom prst="rect">
            <a:avLst/>
          </a:prstGeom>
          <a:noFill/>
        </p:spPr>
      </p:pic>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42" name="Object 2"/>
          <p:cNvGraphicFramePr>
            <a:graphicFrameLocks noChangeAspect="1"/>
          </p:cNvGraphicFramePr>
          <p:nvPr/>
        </p:nvGraphicFramePr>
        <p:xfrm>
          <a:off x="465138" y="995363"/>
          <a:ext cx="8502650" cy="5694362"/>
        </p:xfrm>
        <a:graphic>
          <a:graphicData uri="http://schemas.openxmlformats.org/presentationml/2006/ole">
            <mc:AlternateContent xmlns:mc="http://schemas.openxmlformats.org/markup-compatibility/2006">
              <mc:Choice xmlns:v="urn:schemas-microsoft-com:vml" Requires="v">
                <p:oleObj spid="_x0000_s61451" name="Document" r:id="rId4" imgW="8672517" imgH="5827686" progId="Word.Document.8">
                  <p:embed/>
                </p:oleObj>
              </mc:Choice>
              <mc:Fallback>
                <p:oleObj name="Document" r:id="rId4" imgW="8672517" imgH="5827686"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138" y="995363"/>
                        <a:ext cx="8502650" cy="5694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43" name="Text Box 3"/>
          <p:cNvSpPr txBox="1">
            <a:spLocks noChangeArrowheads="1"/>
          </p:cNvSpPr>
          <p:nvPr/>
        </p:nvSpPr>
        <p:spPr bwMode="auto">
          <a:xfrm>
            <a:off x="685800" y="381000"/>
            <a:ext cx="7924800" cy="457200"/>
          </a:xfrm>
          <a:prstGeom prst="rect">
            <a:avLst/>
          </a:prstGeom>
          <a:noFill/>
          <a:ln w="9525">
            <a:noFill/>
            <a:miter lim="800000"/>
            <a:headEnd/>
            <a:tailEnd/>
          </a:ln>
          <a:effectLst/>
        </p:spPr>
        <p:txBody>
          <a:bodyPr>
            <a:spAutoFit/>
          </a:bodyPr>
          <a:lstStyle/>
          <a:p>
            <a:pPr eaLnBrk="0" hangingPunct="0">
              <a:spcBef>
                <a:spcPct val="50000"/>
              </a:spcBef>
            </a:pPr>
            <a:r>
              <a:rPr lang="en-GB" sz="2400" b="1">
                <a:latin typeface="Times New Roman" pitchFamily="18" charset="0"/>
              </a:rPr>
              <a:t>Session Plan - </a:t>
            </a:r>
            <a:r>
              <a:rPr lang="en-GB" sz="2400" b="1" i="1">
                <a:latin typeface="Times New Roman" pitchFamily="18" charset="0"/>
              </a:rPr>
              <a:t>reach each village regularly</a:t>
            </a:r>
            <a:endParaRPr lang="en-GB" sz="200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r>
              <a:rPr lang="en-US"/>
              <a:t>Clinic Fixed and Outreach plan</a:t>
            </a:r>
          </a:p>
        </p:txBody>
      </p:sp>
      <p:pic>
        <p:nvPicPr>
          <p:cNvPr id="105477" name="Picture 5"/>
          <p:cNvPicPr>
            <a:picLocks noGrp="1" noChangeAspect="1" noChangeArrowheads="1"/>
          </p:cNvPicPr>
          <p:nvPr>
            <p:ph idx="1"/>
          </p:nvPr>
        </p:nvPicPr>
        <p:blipFill>
          <a:blip r:embed="rId2" cstate="email"/>
          <a:srcRect/>
          <a:stretch>
            <a:fillRect/>
          </a:stretch>
        </p:blipFill>
        <p:spPr bwMode="auto">
          <a:xfrm>
            <a:off x="1219200" y="1600200"/>
            <a:ext cx="6167437" cy="4625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Outreach Challenges</a:t>
            </a:r>
          </a:p>
        </p:txBody>
      </p:sp>
      <p:sp>
        <p:nvSpPr>
          <p:cNvPr id="98307" name="Rectangle 3"/>
          <p:cNvSpPr>
            <a:spLocks noGrp="1" noChangeArrowheads="1"/>
          </p:cNvSpPr>
          <p:nvPr>
            <p:ph idx="1"/>
          </p:nvPr>
        </p:nvSpPr>
        <p:spPr>
          <a:xfrm>
            <a:off x="457200" y="1412875"/>
            <a:ext cx="4343400" cy="4835525"/>
          </a:xfrm>
        </p:spPr>
        <p:txBody>
          <a:bodyPr>
            <a:normAutofit/>
          </a:bodyPr>
          <a:lstStyle/>
          <a:p>
            <a:r>
              <a:rPr lang="en-US" sz="2600" dirty="0"/>
              <a:t>Cost/Logistics</a:t>
            </a:r>
          </a:p>
          <a:p>
            <a:pPr lvl="1"/>
            <a:r>
              <a:rPr lang="en-US" sz="2200" dirty="0"/>
              <a:t>Per diem</a:t>
            </a:r>
          </a:p>
          <a:p>
            <a:pPr lvl="1"/>
            <a:r>
              <a:rPr lang="en-US" sz="2200" dirty="0"/>
              <a:t>Transport</a:t>
            </a:r>
          </a:p>
          <a:p>
            <a:pPr lvl="1"/>
            <a:r>
              <a:rPr lang="en-US" sz="2200" dirty="0"/>
              <a:t>Cold chain</a:t>
            </a:r>
          </a:p>
          <a:p>
            <a:pPr lvl="1"/>
            <a:r>
              <a:rPr lang="en-US" sz="2200" dirty="0"/>
              <a:t>Access</a:t>
            </a:r>
          </a:p>
          <a:p>
            <a:r>
              <a:rPr lang="en-US" sz="2600" dirty="0"/>
              <a:t>Organization</a:t>
            </a:r>
          </a:p>
          <a:p>
            <a:r>
              <a:rPr lang="en-US" sz="2600" dirty="0"/>
              <a:t>Low return (few children)</a:t>
            </a:r>
          </a:p>
          <a:p>
            <a:r>
              <a:rPr lang="en-US" sz="2600" dirty="0"/>
              <a:t>Frequency</a:t>
            </a:r>
          </a:p>
          <a:p>
            <a:pPr lvl="1"/>
            <a:r>
              <a:rPr lang="en-US" sz="2200" dirty="0"/>
              <a:t>Need at least monthly to match schedule</a:t>
            </a:r>
          </a:p>
          <a:p>
            <a:r>
              <a:rPr lang="en-US" sz="2600" dirty="0"/>
              <a:t>Missed sessions</a:t>
            </a:r>
          </a:p>
        </p:txBody>
      </p:sp>
      <p:pic>
        <p:nvPicPr>
          <p:cNvPr id="98308" name="Picture 4" descr="Fixed post Jigawa"/>
          <p:cNvPicPr>
            <a:picLocks noChangeAspect="1" noChangeArrowheads="1"/>
          </p:cNvPicPr>
          <p:nvPr/>
        </p:nvPicPr>
        <p:blipFill>
          <a:blip r:embed="rId2" cstate="email">
            <a:lum bright="-12000" contrast="12000"/>
          </a:blip>
          <a:srcRect/>
          <a:stretch>
            <a:fillRect/>
          </a:stretch>
        </p:blipFill>
        <p:spPr bwMode="auto">
          <a:xfrm>
            <a:off x="4953000" y="1676400"/>
            <a:ext cx="3889375" cy="4267200"/>
          </a:xfrm>
          <a:prstGeom prst="rect">
            <a:avLst/>
          </a:prstGeom>
          <a:noFill/>
          <a:ln w="28575">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83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830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830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830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8307">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8307">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83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r>
              <a:rPr lang="en-GB"/>
              <a:t>2) Conduct </a:t>
            </a:r>
            <a:r>
              <a:rPr lang="en-GB" b="1">
                <a:solidFill>
                  <a:srgbClr val="FF0000"/>
                </a:solidFill>
              </a:rPr>
              <a:t>Supportive Supervision</a:t>
            </a:r>
          </a:p>
        </p:txBody>
      </p:sp>
      <p:sp>
        <p:nvSpPr>
          <p:cNvPr id="65539" name="Rectangle 3"/>
          <p:cNvSpPr>
            <a:spLocks noGrp="1" noChangeArrowheads="1"/>
          </p:cNvSpPr>
          <p:nvPr>
            <p:ph idx="1"/>
          </p:nvPr>
        </p:nvSpPr>
        <p:spPr>
          <a:xfrm>
            <a:off x="457200" y="1371600"/>
            <a:ext cx="8229600" cy="5181600"/>
          </a:xfrm>
        </p:spPr>
        <p:txBody>
          <a:bodyPr/>
          <a:lstStyle/>
          <a:p>
            <a:r>
              <a:rPr lang="en-GB" sz="2600" dirty="0"/>
              <a:t>Supervision that combines on-site training, problem solving, and monitoring </a:t>
            </a:r>
          </a:p>
          <a:p>
            <a:r>
              <a:rPr lang="en-GB" sz="2600" dirty="0"/>
              <a:t>Focus on </a:t>
            </a:r>
            <a:r>
              <a:rPr lang="en-GB" sz="2600" b="1" u="sng" dirty="0"/>
              <a:t>priority issues for follow-up</a:t>
            </a:r>
            <a:r>
              <a:rPr lang="en-GB" sz="2600" dirty="0"/>
              <a:t> at district and health facility level:</a:t>
            </a:r>
          </a:p>
          <a:p>
            <a:pPr lvl="1"/>
            <a:r>
              <a:rPr lang="en-GB" sz="2000" dirty="0"/>
              <a:t>map</a:t>
            </a:r>
          </a:p>
          <a:p>
            <a:pPr lvl="1"/>
            <a:r>
              <a:rPr lang="en-GB" sz="2000" dirty="0"/>
              <a:t>session plan</a:t>
            </a:r>
          </a:p>
          <a:p>
            <a:pPr lvl="1"/>
            <a:r>
              <a:rPr lang="en-GB" sz="2000" dirty="0"/>
              <a:t>workplan</a:t>
            </a:r>
          </a:p>
          <a:p>
            <a:pPr lvl="1"/>
            <a:r>
              <a:rPr lang="en-GB" sz="2000" dirty="0"/>
              <a:t>monitoring chart</a:t>
            </a:r>
          </a:p>
          <a:p>
            <a:pPr lvl="1"/>
            <a:r>
              <a:rPr lang="en-GB" sz="2000" dirty="0"/>
              <a:t>stock/supply records</a:t>
            </a:r>
          </a:p>
          <a:p>
            <a:pPr lvl="1"/>
            <a:r>
              <a:rPr lang="en-GB" sz="2000" dirty="0"/>
              <a:t>deciding on corrective action for the quarter</a:t>
            </a:r>
          </a:p>
          <a:p>
            <a:r>
              <a:rPr lang="en-GB" sz="2600" dirty="0"/>
              <a:t>Supportive Supervision is more than just a check-list</a:t>
            </a:r>
          </a:p>
          <a:p>
            <a:endParaRPr lang="en-GB"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3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55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553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539">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553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553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5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r>
              <a:rPr lang="en-US"/>
              <a:t>Supportive Supervision Challenges</a:t>
            </a:r>
          </a:p>
        </p:txBody>
      </p:sp>
      <p:sp>
        <p:nvSpPr>
          <p:cNvPr id="99331" name="Rectangle 3"/>
          <p:cNvSpPr>
            <a:spLocks noGrp="1" noChangeArrowheads="1"/>
          </p:cNvSpPr>
          <p:nvPr>
            <p:ph type="body" sz="half" idx="1"/>
          </p:nvPr>
        </p:nvSpPr>
        <p:spPr>
          <a:xfrm>
            <a:off x="457200" y="1600200"/>
            <a:ext cx="3657600" cy="4530725"/>
          </a:xfrm>
        </p:spPr>
        <p:txBody>
          <a:bodyPr/>
          <a:lstStyle/>
          <a:p>
            <a:r>
              <a:rPr lang="en-US" sz="2600" dirty="0"/>
              <a:t>Resources</a:t>
            </a:r>
          </a:p>
          <a:p>
            <a:pPr lvl="1"/>
            <a:r>
              <a:rPr lang="en-US" sz="2200" dirty="0"/>
              <a:t>Staff</a:t>
            </a:r>
          </a:p>
          <a:p>
            <a:pPr lvl="1"/>
            <a:r>
              <a:rPr lang="en-US" sz="2200" dirty="0"/>
              <a:t>Time</a:t>
            </a:r>
          </a:p>
          <a:p>
            <a:pPr lvl="1"/>
            <a:r>
              <a:rPr lang="en-US" sz="2200" dirty="0"/>
              <a:t>Per diem</a:t>
            </a:r>
          </a:p>
          <a:p>
            <a:pPr lvl="1"/>
            <a:r>
              <a:rPr lang="en-US" sz="2200" dirty="0"/>
              <a:t>Transport and fuel</a:t>
            </a:r>
          </a:p>
          <a:p>
            <a:r>
              <a:rPr lang="en-US" sz="2600" dirty="0"/>
              <a:t>Organization</a:t>
            </a:r>
          </a:p>
          <a:p>
            <a:r>
              <a:rPr lang="en-US" sz="2600" dirty="0"/>
              <a:t>Frequency</a:t>
            </a:r>
          </a:p>
        </p:txBody>
      </p:sp>
      <p:pic>
        <p:nvPicPr>
          <p:cNvPr id="99333" name="Picture 5"/>
          <p:cNvPicPr>
            <a:picLocks noGrp="1" noChangeAspect="1" noChangeArrowheads="1"/>
          </p:cNvPicPr>
          <p:nvPr>
            <p:ph sz="half" idx="2"/>
          </p:nvPr>
        </p:nvPicPr>
        <p:blipFill>
          <a:blip r:embed="rId2" cstate="email"/>
          <a:srcRect/>
          <a:stretch>
            <a:fillRect/>
          </a:stretch>
        </p:blipFill>
        <p:spPr bwMode="auto">
          <a:xfrm>
            <a:off x="3962400" y="1754981"/>
            <a:ext cx="4724400" cy="3714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3) Establish</a:t>
            </a:r>
            <a:r>
              <a:rPr lang="en-GB" b="1">
                <a:solidFill>
                  <a:srgbClr val="FF0000"/>
                </a:solidFill>
              </a:rPr>
              <a:t> Community Links</a:t>
            </a:r>
            <a:endParaRPr lang="en-GB"/>
          </a:p>
        </p:txBody>
      </p:sp>
      <p:sp>
        <p:nvSpPr>
          <p:cNvPr id="66563" name="Rectangle 3"/>
          <p:cNvSpPr>
            <a:spLocks noGrp="1" noChangeArrowheads="1"/>
          </p:cNvSpPr>
          <p:nvPr>
            <p:ph idx="1"/>
          </p:nvPr>
        </p:nvSpPr>
        <p:spPr>
          <a:xfrm>
            <a:off x="457200" y="1371600"/>
            <a:ext cx="8229600" cy="4759325"/>
          </a:xfrm>
        </p:spPr>
        <p:txBody>
          <a:bodyPr/>
          <a:lstStyle/>
          <a:p>
            <a:pPr>
              <a:lnSpc>
                <a:spcPct val="90000"/>
              </a:lnSpc>
            </a:pPr>
            <a:r>
              <a:rPr lang="en-GB" dirty="0"/>
              <a:t>Assist with organization of services</a:t>
            </a:r>
          </a:p>
          <a:p>
            <a:pPr lvl="1">
              <a:lnSpc>
                <a:spcPct val="90000"/>
              </a:lnSpc>
            </a:pPr>
            <a:r>
              <a:rPr lang="en-GB" dirty="0"/>
              <a:t>Planning convenient services </a:t>
            </a:r>
          </a:p>
          <a:p>
            <a:pPr lvl="1">
              <a:lnSpc>
                <a:spcPct val="90000"/>
              </a:lnSpc>
            </a:pPr>
            <a:r>
              <a:rPr lang="en-GB" dirty="0"/>
              <a:t>Session volunteers, informing mothers and crowd control</a:t>
            </a:r>
          </a:p>
          <a:p>
            <a:pPr lvl="1">
              <a:lnSpc>
                <a:spcPct val="90000"/>
              </a:lnSpc>
            </a:pPr>
            <a:r>
              <a:rPr lang="en-GB" dirty="0"/>
              <a:t>Defaulter tracing</a:t>
            </a:r>
          </a:p>
          <a:p>
            <a:pPr lvl="1">
              <a:lnSpc>
                <a:spcPct val="90000"/>
              </a:lnSpc>
            </a:pPr>
            <a:r>
              <a:rPr lang="en-GB" dirty="0"/>
              <a:t>Vaccine transport</a:t>
            </a:r>
          </a:p>
          <a:p>
            <a:pPr>
              <a:lnSpc>
                <a:spcPct val="90000"/>
              </a:lnSpc>
            </a:pPr>
            <a:r>
              <a:rPr lang="en-GB" dirty="0"/>
              <a:t>Community attitudes</a:t>
            </a:r>
          </a:p>
          <a:p>
            <a:pPr lvl="1">
              <a:lnSpc>
                <a:spcPct val="90000"/>
              </a:lnSpc>
            </a:pPr>
            <a:r>
              <a:rPr lang="en-GB" dirty="0"/>
              <a:t>Father’s permission</a:t>
            </a:r>
          </a:p>
          <a:p>
            <a:pPr lvl="1">
              <a:lnSpc>
                <a:spcPct val="90000"/>
              </a:lnSpc>
            </a:pPr>
            <a:r>
              <a:rPr lang="en-GB" dirty="0"/>
              <a:t>Who else influences mothers’ decision making</a:t>
            </a:r>
          </a:p>
          <a:p>
            <a:pPr lvl="1">
              <a:lnSpc>
                <a:spcPct val="90000"/>
              </a:lnSpc>
            </a:pPr>
            <a:r>
              <a:rPr lang="en-GB" dirty="0"/>
              <a:t>Who else can facilitate vaccination?</a:t>
            </a:r>
          </a:p>
          <a:p>
            <a:pPr lvl="1">
              <a:lnSpc>
                <a:spcPct val="90000"/>
              </a:lnSpc>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5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656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56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656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65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533400" y="228600"/>
            <a:ext cx="8229600" cy="1311275"/>
          </a:xfrm>
          <a:prstGeom prst="rect">
            <a:avLst/>
          </a:prstGeom>
          <a:noFill/>
          <a:ln w="9525">
            <a:noFill/>
            <a:miter lim="800000"/>
            <a:headEnd/>
            <a:tailEnd/>
          </a:ln>
          <a:effectLst/>
        </p:spPr>
        <p:txBody>
          <a:bodyPr>
            <a:spAutoFit/>
          </a:bodyPr>
          <a:lstStyle/>
          <a:p>
            <a:pPr algn="ctr" eaLnBrk="0" hangingPunct="0">
              <a:spcBef>
                <a:spcPct val="50000"/>
              </a:spcBef>
            </a:pPr>
            <a:r>
              <a:rPr lang="en-GB" sz="4000">
                <a:solidFill>
                  <a:schemeClr val="tx2"/>
                </a:solidFill>
                <a:latin typeface="Times New Roman" pitchFamily="18" charset="0"/>
              </a:rPr>
              <a:t>Community Links: Lady Health Workers in Pakistan</a:t>
            </a:r>
            <a:endParaRPr lang="en-GB" sz="4000" b="1">
              <a:latin typeface="Times New Roman" pitchFamily="18" charset="0"/>
            </a:endParaRPr>
          </a:p>
        </p:txBody>
      </p:sp>
      <p:sp>
        <p:nvSpPr>
          <p:cNvPr id="67587" name="Text Box 3"/>
          <p:cNvSpPr txBox="1">
            <a:spLocks noChangeArrowheads="1"/>
          </p:cNvSpPr>
          <p:nvPr/>
        </p:nvSpPr>
        <p:spPr bwMode="auto">
          <a:xfrm>
            <a:off x="5791200" y="2133600"/>
            <a:ext cx="3352800" cy="3378200"/>
          </a:xfrm>
          <a:prstGeom prst="rect">
            <a:avLst/>
          </a:prstGeom>
          <a:noFill/>
          <a:ln w="9525">
            <a:noFill/>
            <a:miter lim="800000"/>
            <a:headEnd/>
            <a:tailEnd/>
          </a:ln>
          <a:effectLst/>
        </p:spPr>
        <p:txBody>
          <a:bodyPr>
            <a:spAutoFit/>
          </a:bodyPr>
          <a:lstStyle/>
          <a:p>
            <a:pPr eaLnBrk="0" hangingPunct="0">
              <a:spcBef>
                <a:spcPct val="50000"/>
              </a:spcBef>
            </a:pPr>
            <a:r>
              <a:rPr lang="en-GB" sz="2400" b="1"/>
              <a:t>Duties:</a:t>
            </a:r>
          </a:p>
          <a:p>
            <a:pPr eaLnBrk="0" hangingPunct="0">
              <a:spcBef>
                <a:spcPct val="50000"/>
              </a:spcBef>
              <a:buFontTx/>
              <a:buChar char="•"/>
            </a:pPr>
            <a:r>
              <a:rPr lang="en-GB" sz="2400" b="1"/>
              <a:t> </a:t>
            </a:r>
            <a:r>
              <a:rPr lang="en-GB" sz="2400"/>
              <a:t>birth registration</a:t>
            </a:r>
          </a:p>
          <a:p>
            <a:pPr eaLnBrk="0" hangingPunct="0">
              <a:spcBef>
                <a:spcPct val="50000"/>
              </a:spcBef>
              <a:buFontTx/>
              <a:buChar char="•"/>
            </a:pPr>
            <a:r>
              <a:rPr lang="en-GB" sz="2400"/>
              <a:t> defaulter follow-up</a:t>
            </a:r>
          </a:p>
          <a:p>
            <a:pPr eaLnBrk="0" hangingPunct="0">
              <a:spcBef>
                <a:spcPct val="50000"/>
              </a:spcBef>
              <a:buFontTx/>
              <a:buChar char="•"/>
            </a:pPr>
            <a:r>
              <a:rPr lang="en-GB" sz="2400"/>
              <a:t> ‘catch-up’ routine immunization (including TT)</a:t>
            </a:r>
          </a:p>
          <a:p>
            <a:pPr eaLnBrk="0" hangingPunct="0">
              <a:spcBef>
                <a:spcPct val="50000"/>
              </a:spcBef>
            </a:pPr>
            <a:endParaRPr lang="en-GB" sz="2400"/>
          </a:p>
        </p:txBody>
      </p:sp>
      <p:pic>
        <p:nvPicPr>
          <p:cNvPr id="67588" name="Picture 4"/>
          <p:cNvPicPr>
            <a:picLocks noChangeAspect="1" noChangeArrowheads="1"/>
          </p:cNvPicPr>
          <p:nvPr/>
        </p:nvPicPr>
        <p:blipFill>
          <a:blip r:embed="rId3" cstate="email"/>
          <a:srcRect/>
          <a:stretch>
            <a:fillRect/>
          </a:stretch>
        </p:blipFill>
        <p:spPr bwMode="auto">
          <a:xfrm>
            <a:off x="304800" y="1716088"/>
            <a:ext cx="5257800" cy="4149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dirty="0"/>
              <a:t>Community </a:t>
            </a:r>
            <a:r>
              <a:rPr lang="en-US" dirty="0" smtClean="0"/>
              <a:t>Links </a:t>
            </a:r>
            <a:r>
              <a:rPr lang="en-US" dirty="0"/>
              <a:t>- Challenges</a:t>
            </a:r>
          </a:p>
        </p:txBody>
      </p:sp>
      <p:sp>
        <p:nvSpPr>
          <p:cNvPr id="100355" name="Rectangle 3"/>
          <p:cNvSpPr>
            <a:spLocks noGrp="1" noChangeArrowheads="1"/>
          </p:cNvSpPr>
          <p:nvPr>
            <p:ph idx="1"/>
          </p:nvPr>
        </p:nvSpPr>
        <p:spPr>
          <a:xfrm>
            <a:off x="457200" y="1600200"/>
            <a:ext cx="3733800" cy="4530725"/>
          </a:xfrm>
        </p:spPr>
        <p:txBody>
          <a:bodyPr/>
          <a:lstStyle/>
          <a:p>
            <a:r>
              <a:rPr lang="en-US"/>
              <a:t>Attitudes</a:t>
            </a:r>
          </a:p>
          <a:p>
            <a:pPr lvl="1"/>
            <a:r>
              <a:rPr lang="en-US"/>
              <a:t>Community</a:t>
            </a:r>
          </a:p>
          <a:p>
            <a:pPr lvl="1"/>
            <a:r>
              <a:rPr lang="en-US"/>
              <a:t>Health Staff</a:t>
            </a:r>
          </a:p>
          <a:p>
            <a:r>
              <a:rPr lang="en-US"/>
              <a:t>Language</a:t>
            </a:r>
          </a:p>
          <a:p>
            <a:r>
              <a:rPr lang="en-US"/>
              <a:t>Organization</a:t>
            </a:r>
          </a:p>
          <a:p>
            <a:endParaRPr lang="en-US"/>
          </a:p>
        </p:txBody>
      </p:sp>
      <p:pic>
        <p:nvPicPr>
          <p:cNvPr id="100356" name="Picture 4" descr="01_Face_MCH1_Mog"/>
          <p:cNvPicPr>
            <a:picLocks noChangeAspect="1" noChangeArrowheads="1"/>
          </p:cNvPicPr>
          <p:nvPr/>
        </p:nvPicPr>
        <p:blipFill>
          <a:blip r:embed="rId3" cstate="email"/>
          <a:srcRect/>
          <a:stretch>
            <a:fillRect/>
          </a:stretch>
        </p:blipFill>
        <p:spPr bwMode="auto">
          <a:xfrm>
            <a:off x="3581400" y="1747837"/>
            <a:ext cx="5029200" cy="396716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277813"/>
            <a:ext cx="8229600" cy="712787"/>
          </a:xfrm>
        </p:spPr>
        <p:txBody>
          <a:bodyPr/>
          <a:lstStyle/>
          <a:p>
            <a:r>
              <a:rPr lang="en-GB" sz="3800" dirty="0"/>
              <a:t>4)</a:t>
            </a:r>
            <a:r>
              <a:rPr lang="en-GB" sz="3800" b="1" dirty="0"/>
              <a:t> </a:t>
            </a:r>
            <a:r>
              <a:rPr lang="en-GB" sz="4000" b="1" dirty="0"/>
              <a:t>Monitor</a:t>
            </a:r>
            <a:r>
              <a:rPr lang="en-GB" sz="4000" dirty="0"/>
              <a:t> </a:t>
            </a:r>
            <a:r>
              <a:rPr lang="en-GB" sz="4000" b="1" dirty="0"/>
              <a:t>and Use Data</a:t>
            </a:r>
            <a:r>
              <a:rPr lang="en-GB" sz="4000" dirty="0"/>
              <a:t> for Action</a:t>
            </a:r>
          </a:p>
        </p:txBody>
      </p:sp>
      <p:sp>
        <p:nvSpPr>
          <p:cNvPr id="138243" name="Rectangle 3"/>
          <p:cNvSpPr>
            <a:spLocks noGrp="1" noChangeArrowheads="1"/>
          </p:cNvSpPr>
          <p:nvPr>
            <p:ph idx="1"/>
          </p:nvPr>
        </p:nvSpPr>
        <p:spPr>
          <a:xfrm>
            <a:off x="457200" y="1447800"/>
            <a:ext cx="8229600" cy="4911725"/>
          </a:xfrm>
        </p:spPr>
        <p:txBody>
          <a:bodyPr>
            <a:normAutofit lnSpcReduction="10000"/>
          </a:bodyPr>
          <a:lstStyle/>
          <a:p>
            <a:pPr>
              <a:lnSpc>
                <a:spcPct val="90000"/>
              </a:lnSpc>
            </a:pPr>
            <a:r>
              <a:rPr lang="en-GB" dirty="0"/>
              <a:t>Compile data</a:t>
            </a:r>
          </a:p>
          <a:p>
            <a:pPr>
              <a:lnSpc>
                <a:spcPct val="90000"/>
              </a:lnSpc>
            </a:pPr>
            <a:r>
              <a:rPr lang="en-GB" dirty="0"/>
              <a:t>Analyze data to identify problems</a:t>
            </a:r>
          </a:p>
          <a:p>
            <a:pPr>
              <a:lnSpc>
                <a:spcPct val="90000"/>
              </a:lnSpc>
            </a:pPr>
            <a:r>
              <a:rPr lang="en-GB" dirty="0"/>
              <a:t>Decide what </a:t>
            </a:r>
            <a:r>
              <a:rPr lang="en-GB" b="1" i="1" dirty="0"/>
              <a:t>activities </a:t>
            </a:r>
            <a:r>
              <a:rPr lang="en-GB" dirty="0"/>
              <a:t>needed to solve problems: existing resources or extra resources</a:t>
            </a:r>
          </a:p>
          <a:p>
            <a:pPr>
              <a:lnSpc>
                <a:spcPct val="90000"/>
              </a:lnSpc>
            </a:pPr>
            <a:r>
              <a:rPr lang="en-GB" dirty="0"/>
              <a:t>Go back to your work plan and add these activities, prioritize</a:t>
            </a:r>
          </a:p>
          <a:p>
            <a:pPr>
              <a:lnSpc>
                <a:spcPct val="90000"/>
              </a:lnSpc>
            </a:pPr>
            <a:r>
              <a:rPr lang="en-GB" dirty="0"/>
              <a:t>Monitor and evaluate impact</a:t>
            </a:r>
          </a:p>
          <a:p>
            <a:pPr>
              <a:lnSpc>
                <a:spcPct val="90000"/>
              </a:lnSpc>
            </a:pPr>
            <a:endParaRPr lang="en-GB" dirty="0"/>
          </a:p>
          <a:p>
            <a:pPr>
              <a:lnSpc>
                <a:spcPct val="90000"/>
              </a:lnSpc>
            </a:pPr>
            <a:r>
              <a:rPr lang="en-GB" dirty="0"/>
              <a:t>Topic of another talk…</a:t>
            </a:r>
          </a:p>
        </p:txBody>
      </p:sp>
      <p:pic>
        <p:nvPicPr>
          <p:cNvPr id="138245" name="Picture 5" descr="data">
            <a:hlinkClick r:id="rId3"/>
          </p:cNvPr>
          <p:cNvPicPr>
            <a:picLocks noChangeAspect="1" noChangeArrowheads="1"/>
          </p:cNvPicPr>
          <p:nvPr/>
        </p:nvPicPr>
        <p:blipFill>
          <a:blip r:embed="rId4" cstate="email"/>
          <a:srcRect/>
          <a:stretch>
            <a:fillRect/>
          </a:stretch>
        </p:blipFill>
        <p:spPr bwMode="auto">
          <a:xfrm>
            <a:off x="5876925" y="4191000"/>
            <a:ext cx="3267075" cy="2443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24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82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824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8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228600" y="277813"/>
            <a:ext cx="8915400" cy="1139825"/>
          </a:xfrm>
        </p:spPr>
        <p:txBody>
          <a:bodyPr>
            <a:normAutofit/>
          </a:bodyPr>
          <a:lstStyle/>
          <a:p>
            <a:r>
              <a:rPr lang="en-US" sz="3800" dirty="0"/>
              <a:t>5) </a:t>
            </a:r>
            <a:r>
              <a:rPr lang="en-US" sz="3800" b="1" dirty="0"/>
              <a:t>Planning and Management</a:t>
            </a:r>
            <a:r>
              <a:rPr lang="en-US" sz="3800" dirty="0"/>
              <a:t> of Resources</a:t>
            </a:r>
          </a:p>
        </p:txBody>
      </p:sp>
      <p:sp>
        <p:nvSpPr>
          <p:cNvPr id="140291" name="Rectangle 3"/>
          <p:cNvSpPr>
            <a:spLocks noGrp="1" noChangeArrowheads="1"/>
          </p:cNvSpPr>
          <p:nvPr>
            <p:ph idx="1"/>
          </p:nvPr>
        </p:nvSpPr>
        <p:spPr>
          <a:xfrm>
            <a:off x="457200" y="1775191"/>
            <a:ext cx="8229600" cy="4778009"/>
          </a:xfrm>
        </p:spPr>
        <p:txBody>
          <a:bodyPr>
            <a:normAutofit/>
          </a:bodyPr>
          <a:lstStyle/>
          <a:p>
            <a:pPr>
              <a:lnSpc>
                <a:spcPct val="90000"/>
              </a:lnSpc>
            </a:pPr>
            <a:r>
              <a:rPr lang="en-US" dirty="0"/>
              <a:t>Ensure effective use of human, financial and material resources</a:t>
            </a:r>
          </a:p>
          <a:p>
            <a:pPr>
              <a:lnSpc>
                <a:spcPct val="90000"/>
              </a:lnSpc>
            </a:pPr>
            <a:r>
              <a:rPr lang="en-US" dirty="0"/>
              <a:t>Development of national, provincial, and district POA/work plans</a:t>
            </a:r>
          </a:p>
          <a:p>
            <a:pPr>
              <a:lnSpc>
                <a:spcPct val="90000"/>
              </a:lnSpc>
            </a:pPr>
            <a:r>
              <a:rPr lang="en-US" dirty="0"/>
              <a:t>Capacity building of staff</a:t>
            </a:r>
          </a:p>
          <a:p>
            <a:pPr>
              <a:lnSpc>
                <a:spcPct val="90000"/>
              </a:lnSpc>
            </a:pPr>
            <a:r>
              <a:rPr lang="en-US" dirty="0"/>
              <a:t>Systematic vaccine forecasting, supply and distribution</a:t>
            </a:r>
          </a:p>
          <a:p>
            <a:pPr>
              <a:lnSpc>
                <a:spcPct val="90000"/>
              </a:lnSpc>
            </a:pPr>
            <a:r>
              <a:rPr lang="en-US" dirty="0"/>
              <a:t>Effective management of the cold chain</a:t>
            </a:r>
          </a:p>
          <a:p>
            <a:pPr>
              <a:lnSpc>
                <a:spcPct val="90000"/>
              </a:lnSpc>
            </a:pPr>
            <a:r>
              <a:rPr lang="en-US" dirty="0"/>
              <a:t>Mobilization of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0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0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1000" y="1828800"/>
            <a:ext cx="7772400" cy="4648200"/>
          </a:xfrm>
          <a:prstGeom prst="rect">
            <a:avLst/>
          </a:prstGeom>
          <a:noFill/>
          <a:ln w="9525">
            <a:noFill/>
            <a:miter lim="800000"/>
            <a:headEnd/>
            <a:tailEnd/>
          </a:ln>
          <a:effectLst/>
        </p:spPr>
        <p:txBody>
          <a:bodyPr/>
          <a:lstStyle/>
          <a:p>
            <a:pPr marL="342900" indent="-342900">
              <a:spcBef>
                <a:spcPct val="20000"/>
              </a:spcBef>
              <a:buClr>
                <a:schemeClr val="accent1"/>
              </a:buClr>
              <a:buSzPct val="65000"/>
              <a:buFont typeface="Symbol" pitchFamily="18" charset="2"/>
              <a:buChar char="·"/>
            </a:pPr>
            <a:r>
              <a:rPr lang="en-GB" sz="3000" dirty="0"/>
              <a:t>Re-establish </a:t>
            </a:r>
            <a:r>
              <a:rPr lang="en-GB" sz="3000" b="1" dirty="0">
                <a:solidFill>
                  <a:srgbClr val="FF0000"/>
                </a:solidFill>
              </a:rPr>
              <a:t>outreach</a:t>
            </a:r>
            <a:r>
              <a:rPr lang="en-GB" sz="3000" dirty="0"/>
              <a:t> services</a:t>
            </a:r>
            <a:endParaRPr lang="en-GB" sz="3400" i="1" dirty="0"/>
          </a:p>
          <a:p>
            <a:pPr marL="342900" indent="-342900">
              <a:spcBef>
                <a:spcPct val="20000"/>
              </a:spcBef>
              <a:buClr>
                <a:schemeClr val="accent1"/>
              </a:buClr>
              <a:buSzPct val="65000"/>
              <a:buFont typeface="Symbol" pitchFamily="18" charset="2"/>
              <a:buChar char="·"/>
            </a:pPr>
            <a:r>
              <a:rPr lang="en-GB" sz="3000" dirty="0"/>
              <a:t>Conduct </a:t>
            </a:r>
            <a:r>
              <a:rPr lang="en-GB" sz="3000" b="1" dirty="0">
                <a:solidFill>
                  <a:srgbClr val="FF0000"/>
                </a:solidFill>
              </a:rPr>
              <a:t>supportive supervision</a:t>
            </a:r>
            <a:endParaRPr lang="en-GB" sz="3400" b="1" dirty="0">
              <a:solidFill>
                <a:srgbClr val="FF0000"/>
              </a:solidFill>
            </a:endParaRPr>
          </a:p>
          <a:p>
            <a:pPr marL="342900" indent="-342900">
              <a:spcBef>
                <a:spcPct val="20000"/>
              </a:spcBef>
              <a:buClr>
                <a:schemeClr val="accent1"/>
              </a:buClr>
              <a:buSzPct val="65000"/>
              <a:buFont typeface="Symbol" pitchFamily="18" charset="2"/>
              <a:buChar char="·"/>
            </a:pPr>
            <a:r>
              <a:rPr lang="en-GB" sz="3000" dirty="0"/>
              <a:t>Establish</a:t>
            </a:r>
            <a:r>
              <a:rPr lang="en-GB" sz="3000" b="1" dirty="0">
                <a:solidFill>
                  <a:srgbClr val="FF0000"/>
                </a:solidFill>
              </a:rPr>
              <a:t> community links</a:t>
            </a:r>
            <a:r>
              <a:rPr lang="en-GB" sz="3000" dirty="0"/>
              <a:t> with service delivery</a:t>
            </a:r>
          </a:p>
          <a:p>
            <a:pPr marL="342900" indent="-342900">
              <a:spcBef>
                <a:spcPct val="20000"/>
              </a:spcBef>
              <a:buClr>
                <a:schemeClr val="accent1"/>
              </a:buClr>
              <a:buSzPct val="65000"/>
              <a:buFont typeface="Symbol" pitchFamily="18" charset="2"/>
              <a:buChar char="·"/>
            </a:pPr>
            <a:r>
              <a:rPr lang="en-GB" sz="3000" b="1" dirty="0">
                <a:solidFill>
                  <a:srgbClr val="FF0000"/>
                </a:solidFill>
              </a:rPr>
              <a:t>Monitor</a:t>
            </a:r>
            <a:r>
              <a:rPr lang="en-GB" sz="3000" dirty="0">
                <a:solidFill>
                  <a:srgbClr val="FF0000"/>
                </a:solidFill>
              </a:rPr>
              <a:t> </a:t>
            </a:r>
            <a:r>
              <a:rPr lang="en-GB" sz="3000" b="1" dirty="0">
                <a:solidFill>
                  <a:srgbClr val="FF0000"/>
                </a:solidFill>
              </a:rPr>
              <a:t>and use data</a:t>
            </a:r>
            <a:r>
              <a:rPr lang="en-GB" sz="3000" dirty="0"/>
              <a:t> for action</a:t>
            </a:r>
          </a:p>
          <a:p>
            <a:pPr marL="342900" indent="-342900">
              <a:spcBef>
                <a:spcPct val="20000"/>
              </a:spcBef>
              <a:buClr>
                <a:schemeClr val="accent1"/>
              </a:buClr>
              <a:buSzPct val="65000"/>
              <a:buFont typeface="Symbol" pitchFamily="18" charset="2"/>
              <a:buChar char="·"/>
            </a:pPr>
            <a:r>
              <a:rPr lang="en-GB" sz="3000" dirty="0"/>
              <a:t>Improve</a:t>
            </a:r>
            <a:r>
              <a:rPr lang="en-GB" sz="3000" b="1" dirty="0">
                <a:solidFill>
                  <a:srgbClr val="FF0000"/>
                </a:solidFill>
              </a:rPr>
              <a:t> planning</a:t>
            </a:r>
            <a:r>
              <a:rPr lang="en-GB" sz="3000" dirty="0">
                <a:solidFill>
                  <a:srgbClr val="FF0000"/>
                </a:solidFill>
              </a:rPr>
              <a:t> </a:t>
            </a:r>
            <a:r>
              <a:rPr lang="en-GB" sz="3000" b="1" dirty="0">
                <a:solidFill>
                  <a:srgbClr val="FF0000"/>
                </a:solidFill>
              </a:rPr>
              <a:t>and management</a:t>
            </a:r>
            <a:r>
              <a:rPr lang="en-GB" sz="3000" dirty="0"/>
              <a:t> of resources</a:t>
            </a:r>
          </a:p>
        </p:txBody>
      </p:sp>
      <p:sp>
        <p:nvSpPr>
          <p:cNvPr id="31747" name="Rectangle 3"/>
          <p:cNvSpPr>
            <a:spLocks noGrp="1" noChangeArrowheads="1"/>
          </p:cNvSpPr>
          <p:nvPr>
            <p:ph type="title"/>
          </p:nvPr>
        </p:nvSpPr>
        <p:spPr>
          <a:xfrm>
            <a:off x="228600" y="381000"/>
            <a:ext cx="8915400" cy="990600"/>
          </a:xfrm>
        </p:spPr>
        <p:txBody>
          <a:bodyPr>
            <a:normAutofit/>
          </a:bodyPr>
          <a:lstStyle/>
          <a:p>
            <a:r>
              <a:rPr lang="en-US" sz="3800" dirty="0"/>
              <a:t>Reaching Every District: 5 </a:t>
            </a:r>
            <a:r>
              <a:rPr lang="en-US" sz="3800" dirty="0">
                <a:solidFill>
                  <a:srgbClr val="FF0000"/>
                </a:solidFill>
              </a:rPr>
              <a:t>RED</a:t>
            </a:r>
            <a:r>
              <a:rPr lang="en-US" sz="3800" dirty="0"/>
              <a:t> Components</a:t>
            </a:r>
          </a:p>
        </p:txBody>
      </p:sp>
      <p:sp>
        <p:nvSpPr>
          <p:cNvPr id="31748" name="Text Box 4"/>
          <p:cNvSpPr txBox="1">
            <a:spLocks noChangeArrowheads="1"/>
          </p:cNvSpPr>
          <p:nvPr/>
        </p:nvSpPr>
        <p:spPr bwMode="auto">
          <a:xfrm>
            <a:off x="2590800" y="6392863"/>
            <a:ext cx="1676400" cy="366712"/>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Guides</a:t>
            </a:r>
            <a:endParaRPr lang="en-US" dirty="0"/>
          </a:p>
        </p:txBody>
      </p:sp>
      <p:sp>
        <p:nvSpPr>
          <p:cNvPr id="3" name="Content Placeholder 2"/>
          <p:cNvSpPr>
            <a:spLocks noGrp="1"/>
          </p:cNvSpPr>
          <p:nvPr>
            <p:ph idx="1"/>
          </p:nvPr>
        </p:nvSpPr>
        <p:spPr/>
        <p:txBody>
          <a:bodyPr/>
          <a:lstStyle/>
          <a:p>
            <a:r>
              <a:rPr lang="en-US" dirty="0" smtClean="0"/>
              <a:t>The AFRO Reaching Every District Guidelines</a:t>
            </a:r>
          </a:p>
          <a:p>
            <a:r>
              <a:rPr lang="en-US" dirty="0" smtClean="0"/>
              <a:t>The AFRO RED </a:t>
            </a:r>
            <a:r>
              <a:rPr lang="en-US" dirty="0" err="1" smtClean="0"/>
              <a:t>microplanning</a:t>
            </a:r>
            <a:r>
              <a:rPr lang="en-US" dirty="0" smtClean="0"/>
              <a:t> guidelines</a:t>
            </a:r>
            <a:endParaRPr lang="en-US" dirty="0"/>
          </a:p>
        </p:txBody>
      </p:sp>
    </p:spTree>
    <p:extLst>
      <p:ext uri="{BB962C8B-B14F-4D97-AF65-F5344CB8AC3E}">
        <p14:creationId xmlns:p14="http://schemas.microsoft.com/office/powerpoint/2010/main" val="3469530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RED strategy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Officially created by WHO African regional office (WHO-AFRO) in early 2000s</a:t>
            </a:r>
          </a:p>
          <a:p>
            <a:r>
              <a:rPr lang="en-US" dirty="0" smtClean="0"/>
              <a:t>Created in response to stagnant immunization performance in the African region</a:t>
            </a:r>
            <a:endParaRPr lang="en-US" dirty="0"/>
          </a:p>
          <a:p>
            <a:pPr lvl="1"/>
            <a:r>
              <a:rPr lang="en-US" dirty="0" smtClean="0"/>
              <a:t>A focus on national coverage was masking the variation sub-national coverage i.e. many districts had less than 80% immunization coverage</a:t>
            </a:r>
          </a:p>
          <a:p>
            <a:r>
              <a:rPr lang="en-US" dirty="0" smtClean="0"/>
              <a:t>Most immunization programs had the most basic elements:  human resources, facilities, vaccine supply chain and money</a:t>
            </a:r>
          </a:p>
          <a:p>
            <a:pPr lvl="1"/>
            <a:r>
              <a:rPr lang="en-US" dirty="0" smtClean="0"/>
              <a:t>These programs had reached the “easy to reach” children but now needed to reach the “hard to reach” children</a:t>
            </a:r>
          </a:p>
          <a:p>
            <a:r>
              <a:rPr lang="en-US" dirty="0" smtClean="0"/>
              <a:t>Objective</a:t>
            </a:r>
          </a:p>
          <a:p>
            <a:pPr lvl="1"/>
            <a:r>
              <a:rPr lang="en-US" dirty="0" smtClean="0"/>
              <a:t>To reach the “hard to reach”, needed to address the identified challenges with a package of strategies:</a:t>
            </a:r>
          </a:p>
          <a:p>
            <a:pPr lvl="2"/>
            <a:r>
              <a:rPr lang="en-US" dirty="0" smtClean="0"/>
              <a:t>Improve planning and resource management, monitor the program better, use monitoring data better, improve links with all communities, improve availability of immunization services in hard to reach communities (outreach)</a:t>
            </a:r>
          </a:p>
        </p:txBody>
      </p:sp>
    </p:spTree>
    <p:extLst>
      <p:ext uri="{BB962C8B-B14F-4D97-AF65-F5344CB8AC3E}">
        <p14:creationId xmlns:p14="http://schemas.microsoft.com/office/powerpoint/2010/main" val="409191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lgn="ctr"/>
            <a:r>
              <a:rPr lang="en-US"/>
              <a:t>Disclaimer…</a:t>
            </a:r>
          </a:p>
        </p:txBody>
      </p:sp>
      <p:sp>
        <p:nvSpPr>
          <p:cNvPr id="177155" name="Rectangle 3"/>
          <p:cNvSpPr>
            <a:spLocks noGrp="1" noChangeArrowheads="1"/>
          </p:cNvSpPr>
          <p:nvPr>
            <p:ph idx="1"/>
          </p:nvPr>
        </p:nvSpPr>
        <p:spPr>
          <a:xfrm>
            <a:off x="381000" y="1459830"/>
            <a:ext cx="8229600" cy="4530725"/>
          </a:xfrm>
        </p:spPr>
        <p:txBody>
          <a:bodyPr/>
          <a:lstStyle/>
          <a:p>
            <a:r>
              <a:rPr lang="en-US" dirty="0">
                <a:solidFill>
                  <a:srgbClr val="FF0000"/>
                </a:solidFill>
              </a:rPr>
              <a:t>RED</a:t>
            </a:r>
            <a:r>
              <a:rPr lang="en-US" dirty="0"/>
              <a:t> focuses on district-level results</a:t>
            </a:r>
          </a:p>
          <a:p>
            <a:pPr lvl="1"/>
            <a:r>
              <a:rPr lang="en-US" dirty="0"/>
              <a:t>Traditionally too much focus on national results</a:t>
            </a:r>
          </a:p>
          <a:p>
            <a:pPr lvl="1"/>
            <a:r>
              <a:rPr lang="en-US" dirty="0"/>
              <a:t>Importance of decentralization</a:t>
            </a:r>
          </a:p>
          <a:p>
            <a:pPr lvl="1"/>
            <a:r>
              <a:rPr lang="en-US" dirty="0"/>
              <a:t>Identification of and improvement in poorly performing districts critical to reduce outbreaks</a:t>
            </a:r>
          </a:p>
          <a:p>
            <a:r>
              <a:rPr lang="en-US" dirty="0"/>
              <a:t>Really want to reach </a:t>
            </a:r>
            <a:r>
              <a:rPr lang="en-US" dirty="0" smtClean="0"/>
              <a:t>every: </a:t>
            </a:r>
            <a:endParaRPr lang="en-US" dirty="0"/>
          </a:p>
          <a:p>
            <a:pPr lvl="1"/>
            <a:r>
              <a:rPr lang="en-US" dirty="0"/>
              <a:t>Village or health center catchment area</a:t>
            </a:r>
          </a:p>
          <a:p>
            <a:pPr lvl="1"/>
            <a:r>
              <a:rPr lang="en-US" dirty="0"/>
              <a:t>Child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1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71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715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715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a:bodyPr>
          <a:lstStyle/>
          <a:p>
            <a:r>
              <a:rPr lang="en-US" sz="3800"/>
              <a:t>Matching </a:t>
            </a:r>
            <a:r>
              <a:rPr lang="en-US" sz="3800">
                <a:solidFill>
                  <a:srgbClr val="FF0000"/>
                </a:solidFill>
              </a:rPr>
              <a:t>RED</a:t>
            </a:r>
            <a:r>
              <a:rPr lang="en-US" sz="3800"/>
              <a:t> strategies to barriers</a:t>
            </a:r>
          </a:p>
        </p:txBody>
      </p:sp>
      <p:graphicFrame>
        <p:nvGraphicFramePr>
          <p:cNvPr id="136195" name="Group 3"/>
          <p:cNvGraphicFramePr>
            <a:graphicFrameLocks noGrp="1"/>
          </p:cNvGraphicFramePr>
          <p:nvPr>
            <p:ph idx="1"/>
          </p:nvPr>
        </p:nvGraphicFramePr>
        <p:xfrm>
          <a:off x="228600" y="1568116"/>
          <a:ext cx="8686800" cy="5052379"/>
        </p:xfrm>
        <a:graphic>
          <a:graphicData uri="http://schemas.openxmlformats.org/drawingml/2006/table">
            <a:tbl>
              <a:tblPr/>
              <a:tblGrid>
                <a:gridCol w="1930400"/>
                <a:gridCol w="1041400"/>
                <a:gridCol w="1524000"/>
                <a:gridCol w="1219200"/>
                <a:gridCol w="1371600"/>
                <a:gridCol w="1600200"/>
              </a:tblGrid>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Poor access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High dropout/ poor utilization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Missed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Oppor-</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tunities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Community barriers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rmAutofit/>
          </a:bodyPr>
          <a:lstStyle/>
          <a:p>
            <a:r>
              <a:rPr lang="en-US" sz="3800"/>
              <a:t>Matching </a:t>
            </a:r>
            <a:r>
              <a:rPr lang="en-US" sz="3800">
                <a:solidFill>
                  <a:srgbClr val="FF0000"/>
                </a:solidFill>
              </a:rPr>
              <a:t>RED</a:t>
            </a:r>
            <a:r>
              <a:rPr lang="en-US" sz="3800"/>
              <a:t> strategies to barriers</a:t>
            </a:r>
          </a:p>
        </p:txBody>
      </p:sp>
      <p:graphicFrame>
        <p:nvGraphicFramePr>
          <p:cNvPr id="167939" name="Group 3"/>
          <p:cNvGraphicFramePr>
            <a:graphicFrameLocks noGrp="1"/>
          </p:cNvGraphicFramePr>
          <p:nvPr>
            <p:ph idx="1"/>
          </p:nvPr>
        </p:nvGraphicFramePr>
        <p:xfrm>
          <a:off x="228600" y="1524000"/>
          <a:ext cx="8686800" cy="5052379"/>
        </p:xfrm>
        <a:graphic>
          <a:graphicData uri="http://schemas.openxmlformats.org/drawingml/2006/table">
            <a:tbl>
              <a:tblPr/>
              <a:tblGrid>
                <a:gridCol w="1930400"/>
                <a:gridCol w="1041400"/>
                <a:gridCol w="1524000"/>
                <a:gridCol w="1219200"/>
                <a:gridCol w="1371600"/>
                <a:gridCol w="1600200"/>
              </a:tblGrid>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Poor access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High dropout/ poor utilization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Missed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Oppor-</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tunities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Community barriers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a:bodyPr>
          <a:lstStyle/>
          <a:p>
            <a:r>
              <a:rPr lang="en-US" sz="3800"/>
              <a:t>Matching </a:t>
            </a:r>
            <a:r>
              <a:rPr lang="en-US" sz="3800">
                <a:solidFill>
                  <a:srgbClr val="FF0000"/>
                </a:solidFill>
              </a:rPr>
              <a:t>RED</a:t>
            </a:r>
            <a:r>
              <a:rPr lang="en-US" sz="3800"/>
              <a:t> strategies to barriers</a:t>
            </a:r>
          </a:p>
        </p:txBody>
      </p:sp>
      <p:graphicFrame>
        <p:nvGraphicFramePr>
          <p:cNvPr id="169987" name="Group 3"/>
          <p:cNvGraphicFramePr>
            <a:graphicFrameLocks noGrp="1"/>
          </p:cNvGraphicFramePr>
          <p:nvPr>
            <p:ph idx="1"/>
          </p:nvPr>
        </p:nvGraphicFramePr>
        <p:xfrm>
          <a:off x="228600" y="1560092"/>
          <a:ext cx="8686800" cy="5052379"/>
        </p:xfrm>
        <a:graphic>
          <a:graphicData uri="http://schemas.openxmlformats.org/drawingml/2006/table">
            <a:tbl>
              <a:tblPr/>
              <a:tblGrid>
                <a:gridCol w="1930400"/>
                <a:gridCol w="1041400"/>
                <a:gridCol w="1524000"/>
                <a:gridCol w="1219200"/>
                <a:gridCol w="1371600"/>
                <a:gridCol w="1600200"/>
              </a:tblGrid>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Poor access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High dropout/ poor utilization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Missed </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Oppor-</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tunities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Manage-ment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Community barriers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Outreach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Supportive supervision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Community links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Monitoring, use of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Resource management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GB" dirty="0"/>
              <a:t>1) Re-establish </a:t>
            </a:r>
            <a:r>
              <a:rPr lang="en-GB" dirty="0">
                <a:solidFill>
                  <a:srgbClr val="FF0000"/>
                </a:solidFill>
              </a:rPr>
              <a:t>Outreach</a:t>
            </a:r>
            <a:r>
              <a:rPr lang="en-GB" dirty="0"/>
              <a:t> Services</a:t>
            </a:r>
          </a:p>
        </p:txBody>
      </p:sp>
      <p:sp>
        <p:nvSpPr>
          <p:cNvPr id="59395" name="Rectangle 3"/>
          <p:cNvSpPr>
            <a:spLocks noGrp="1" noChangeArrowheads="1"/>
          </p:cNvSpPr>
          <p:nvPr>
            <p:ph idx="1"/>
          </p:nvPr>
        </p:nvSpPr>
        <p:spPr>
          <a:xfrm>
            <a:off x="457200" y="1568114"/>
            <a:ext cx="8229600" cy="4835525"/>
          </a:xfrm>
        </p:spPr>
        <p:txBody>
          <a:bodyPr/>
          <a:lstStyle/>
          <a:p>
            <a:r>
              <a:rPr lang="en-GB" dirty="0"/>
              <a:t>Conduct initial analysis to assess status</a:t>
            </a:r>
          </a:p>
          <a:p>
            <a:r>
              <a:rPr lang="en-GB" dirty="0"/>
              <a:t>Make a map in every district and every health facility showing population, communities, roads etc.</a:t>
            </a:r>
          </a:p>
          <a:p>
            <a:r>
              <a:rPr lang="en-GB" dirty="0"/>
              <a:t>Develop session plan showing how every community will be reached regularly</a:t>
            </a:r>
          </a:p>
          <a:p>
            <a:r>
              <a:rPr lang="en-GB" dirty="0"/>
              <a:t>Implement workplan showing activities, persons responsible and timetable, including supervisory visits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6324600" y="762000"/>
            <a:ext cx="2286000" cy="1187450"/>
          </a:xfrm>
          <a:prstGeom prst="rect">
            <a:avLst/>
          </a:prstGeom>
          <a:noFill/>
          <a:ln w="9525">
            <a:noFill/>
            <a:miter lim="800000"/>
            <a:headEnd/>
            <a:tailEnd/>
          </a:ln>
          <a:effectLst/>
        </p:spPr>
        <p:txBody>
          <a:bodyPr>
            <a:spAutoFit/>
          </a:bodyPr>
          <a:lstStyle/>
          <a:p>
            <a:pPr algn="ctr" eaLnBrk="0" hangingPunct="0">
              <a:spcBef>
                <a:spcPct val="50000"/>
              </a:spcBef>
            </a:pPr>
            <a:r>
              <a:rPr lang="en-GB" sz="2400" b="1">
                <a:solidFill>
                  <a:schemeClr val="bg1"/>
                </a:solidFill>
              </a:rPr>
              <a:t>MAKING A DISTRICT MAP</a:t>
            </a:r>
          </a:p>
        </p:txBody>
      </p:sp>
      <p:sp>
        <p:nvSpPr>
          <p:cNvPr id="60419" name="Text Box 3"/>
          <p:cNvSpPr txBox="1">
            <a:spLocks noChangeArrowheads="1"/>
          </p:cNvSpPr>
          <p:nvPr/>
        </p:nvSpPr>
        <p:spPr bwMode="auto">
          <a:xfrm>
            <a:off x="6629400" y="2514600"/>
            <a:ext cx="2286000" cy="3752850"/>
          </a:xfrm>
          <a:prstGeom prst="rect">
            <a:avLst/>
          </a:prstGeom>
          <a:noFill/>
          <a:ln w="9525">
            <a:solidFill>
              <a:schemeClr val="accent2"/>
            </a:solidFill>
            <a:miter lim="800000"/>
            <a:headEnd/>
            <a:tailEnd/>
          </a:ln>
          <a:effectLst/>
        </p:spPr>
        <p:txBody>
          <a:bodyPr>
            <a:spAutoFit/>
          </a:bodyPr>
          <a:lstStyle/>
          <a:p>
            <a:pPr algn="ctr" eaLnBrk="0" hangingPunct="0">
              <a:spcBef>
                <a:spcPct val="50000"/>
              </a:spcBef>
            </a:pPr>
            <a:r>
              <a:rPr lang="en-GB" sz="2400" b="1"/>
              <a:t>For every health center:</a:t>
            </a:r>
          </a:p>
          <a:p>
            <a:pPr algn="ctr" eaLnBrk="0" hangingPunct="0">
              <a:spcBef>
                <a:spcPct val="50000"/>
              </a:spcBef>
            </a:pPr>
            <a:r>
              <a:rPr lang="en-GB" sz="2400" b="1"/>
              <a:t>Decide delivery strategy for each village:</a:t>
            </a:r>
          </a:p>
          <a:p>
            <a:pPr algn="ctr" eaLnBrk="0" hangingPunct="0">
              <a:spcBef>
                <a:spcPct val="50000"/>
              </a:spcBef>
            </a:pPr>
            <a:r>
              <a:rPr lang="en-GB" sz="2400" b="1"/>
              <a:t>fixed, outreach, mobile team</a:t>
            </a:r>
          </a:p>
        </p:txBody>
      </p:sp>
      <p:pic>
        <p:nvPicPr>
          <p:cNvPr id="60420" name="Picture 4"/>
          <p:cNvPicPr>
            <a:picLocks noChangeAspect="1" noChangeArrowheads="1"/>
          </p:cNvPicPr>
          <p:nvPr/>
        </p:nvPicPr>
        <p:blipFill>
          <a:blip r:embed="rId2" cstate="email"/>
          <a:srcRect/>
          <a:stretch>
            <a:fillRect/>
          </a:stretch>
        </p:blipFill>
        <p:spPr bwMode="auto">
          <a:xfrm>
            <a:off x="1752600" y="266700"/>
            <a:ext cx="4657725" cy="632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2538</TotalTime>
  <Words>1245</Words>
  <Application>Microsoft Office PowerPoint</Application>
  <PresentationFormat>On-screen Show (4:3)</PresentationFormat>
  <Paragraphs>203</Paragraphs>
  <Slides>20</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Document</vt:lpstr>
      <vt:lpstr>The Reaching Every District (RED) strategy</vt:lpstr>
      <vt:lpstr>Reaching Every District: 5 RED Components</vt:lpstr>
      <vt:lpstr>History of RED strategy</vt:lpstr>
      <vt:lpstr>Disclaimer…</vt:lpstr>
      <vt:lpstr>Matching RED strategies to barriers</vt:lpstr>
      <vt:lpstr>Matching RED strategies to barriers</vt:lpstr>
      <vt:lpstr>Matching RED strategies to barriers</vt:lpstr>
      <vt:lpstr>1) Re-establish Outreach Services</vt:lpstr>
      <vt:lpstr>PowerPoint Presentation</vt:lpstr>
      <vt:lpstr>PowerPoint Presentation</vt:lpstr>
      <vt:lpstr>Clinic Fixed and Outreach plan</vt:lpstr>
      <vt:lpstr>Outreach Challenges</vt:lpstr>
      <vt:lpstr>2) Conduct Supportive Supervision</vt:lpstr>
      <vt:lpstr>Supportive Supervision Challenges</vt:lpstr>
      <vt:lpstr>3) Establish Community Links</vt:lpstr>
      <vt:lpstr>PowerPoint Presentation</vt:lpstr>
      <vt:lpstr>Community Links - Challenges</vt:lpstr>
      <vt:lpstr>4) Monitor and Use Data for Action</vt:lpstr>
      <vt:lpstr>5) Planning and Management of Resources</vt:lpstr>
      <vt:lpstr>RED Guides</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nip</dc:creator>
  <cp:lastModifiedBy>Aaron Wallace</cp:lastModifiedBy>
  <cp:revision>116</cp:revision>
  <dcterms:created xsi:type="dcterms:W3CDTF">2006-01-12T19:32:26Z</dcterms:created>
  <dcterms:modified xsi:type="dcterms:W3CDTF">2012-09-25T14:29:30Z</dcterms:modified>
</cp:coreProperties>
</file>