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456" r:id="rId3"/>
    <p:sldId id="394" r:id="rId4"/>
    <p:sldId id="499" r:id="rId5"/>
    <p:sldId id="564" r:id="rId6"/>
    <p:sldId id="565" r:id="rId7"/>
    <p:sldId id="503" r:id="rId8"/>
    <p:sldId id="506" r:id="rId9"/>
    <p:sldId id="481" r:id="rId10"/>
    <p:sldId id="479" r:id="rId11"/>
    <p:sldId id="480" r:id="rId12"/>
    <p:sldId id="515" r:id="rId13"/>
    <p:sldId id="516" r:id="rId14"/>
    <p:sldId id="557" r:id="rId15"/>
    <p:sldId id="555" r:id="rId16"/>
    <p:sldId id="390" r:id="rId17"/>
    <p:sldId id="393" r:id="rId18"/>
    <p:sldId id="482" r:id="rId19"/>
    <p:sldId id="261" r:id="rId20"/>
    <p:sldId id="460" r:id="rId21"/>
    <p:sldId id="487" r:id="rId22"/>
    <p:sldId id="495" r:id="rId23"/>
    <p:sldId id="494" r:id="rId24"/>
    <p:sldId id="489" r:id="rId25"/>
    <p:sldId id="490" r:id="rId26"/>
    <p:sldId id="491" r:id="rId27"/>
    <p:sldId id="558" r:id="rId28"/>
    <p:sldId id="492" r:id="rId29"/>
    <p:sldId id="493" r:id="rId30"/>
    <p:sldId id="509" r:id="rId31"/>
    <p:sldId id="483" r:id="rId32"/>
    <p:sldId id="485" r:id="rId33"/>
    <p:sldId id="468" r:id="rId34"/>
    <p:sldId id="469" r:id="rId35"/>
    <p:sldId id="464" r:id="rId36"/>
    <p:sldId id="510" r:id="rId37"/>
    <p:sldId id="511" r:id="rId38"/>
    <p:sldId id="514" r:id="rId39"/>
    <p:sldId id="512" r:id="rId40"/>
    <p:sldId id="513" r:id="rId41"/>
    <p:sldId id="486" r:id="rId42"/>
    <p:sldId id="471" r:id="rId43"/>
    <p:sldId id="476" r:id="rId44"/>
    <p:sldId id="382" r:id="rId45"/>
    <p:sldId id="395" r:id="rId46"/>
    <p:sldId id="315" r:id="rId47"/>
    <p:sldId id="263" r:id="rId48"/>
    <p:sldId id="300" r:id="rId49"/>
    <p:sldId id="364" r:id="rId50"/>
    <p:sldId id="317" r:id="rId51"/>
    <p:sldId id="414" r:id="rId52"/>
    <p:sldId id="455" r:id="rId53"/>
    <p:sldId id="318" r:id="rId54"/>
    <p:sldId id="357" r:id="rId55"/>
    <p:sldId id="497" r:id="rId56"/>
    <p:sldId id="359" r:id="rId57"/>
    <p:sldId id="560" r:id="rId58"/>
    <p:sldId id="561" r:id="rId59"/>
    <p:sldId id="562"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38" autoAdjust="0"/>
  </p:normalViewPr>
  <p:slideViewPr>
    <p:cSldViewPr>
      <p:cViewPr>
        <p:scale>
          <a:sx n="75" d="100"/>
          <a:sy n="75" d="100"/>
        </p:scale>
        <p:origin x="1650"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450884611645977"/>
          <c:y val="3.2872562148652452E-2"/>
          <c:w val="0.82777510450083536"/>
          <c:h val="0.72202534576619382"/>
        </c:manualLayout>
      </c:layout>
      <c:barChart>
        <c:barDir val="col"/>
        <c:grouping val="stacked"/>
        <c:varyColors val="0"/>
        <c:ser>
          <c:idx val="0"/>
          <c:order val="0"/>
          <c:tx>
            <c:strRef>
              <c:f>Sheet1!$B$1</c:f>
              <c:strCache>
                <c:ptCount val="1"/>
                <c:pt idx="0">
                  <c:v>Deaths</c:v>
                </c:pt>
              </c:strCache>
            </c:strRef>
          </c:tx>
          <c:spPr>
            <a:solidFill>
              <a:srgbClr val="FF0000"/>
            </a:solidFill>
          </c:spPr>
          <c:invertIfNegative val="0"/>
          <c:cat>
            <c:strRef>
              <c:f>Sheet1!$A$2:$A$7</c:f>
              <c:strCache>
                <c:ptCount val="6"/>
                <c:pt idx="0">
                  <c:v>Pneumonia*</c:v>
                </c:pt>
                <c:pt idx="1">
                  <c:v>Rotavirus Diarrhoea</c:v>
                </c:pt>
                <c:pt idx="2">
                  <c:v>Measles</c:v>
                </c:pt>
                <c:pt idx="3">
                  <c:v>Pertussis</c:v>
                </c:pt>
                <c:pt idx="4">
                  <c:v>Tetanus</c:v>
                </c:pt>
                <c:pt idx="5">
                  <c:v>Other (Polio, Diphtheria, Yellow Fever, JE^)</c:v>
                </c:pt>
              </c:strCache>
            </c:strRef>
          </c:cat>
          <c:val>
            <c:numRef>
              <c:f>Sheet1!$B$2:$B$7</c:f>
              <c:numCache>
                <c:formatCode>General</c:formatCode>
                <c:ptCount val="6"/>
                <c:pt idx="0">
                  <c:v>1022378</c:v>
                </c:pt>
                <c:pt idx="1">
                  <c:v>681252</c:v>
                </c:pt>
                <c:pt idx="2">
                  <c:v>396072</c:v>
                </c:pt>
                <c:pt idx="3">
                  <c:v>254314</c:v>
                </c:pt>
                <c:pt idx="4">
                  <c:v>144325</c:v>
                </c:pt>
                <c:pt idx="5">
                  <c:v>24728</c:v>
                </c:pt>
              </c:numCache>
            </c:numRef>
          </c:val>
        </c:ser>
        <c:ser>
          <c:idx val="1"/>
          <c:order val="1"/>
          <c:tx>
            <c:strRef>
              <c:f>Sheet1!$C$1</c:f>
              <c:strCache>
                <c:ptCount val="1"/>
                <c:pt idx="0">
                  <c:v>Averted</c:v>
                </c:pt>
              </c:strCache>
            </c:strRef>
          </c:tx>
          <c:spPr>
            <a:solidFill>
              <a:schemeClr val="accent1">
                <a:lumMod val="90000"/>
              </a:schemeClr>
            </a:solidFill>
          </c:spPr>
          <c:invertIfNegative val="0"/>
          <c:cat>
            <c:strRef>
              <c:f>Sheet1!$A$2:$A$7</c:f>
              <c:strCache>
                <c:ptCount val="6"/>
                <c:pt idx="0">
                  <c:v>Pneumonia*</c:v>
                </c:pt>
                <c:pt idx="1">
                  <c:v>Rotavirus Diarrhoea</c:v>
                </c:pt>
                <c:pt idx="2">
                  <c:v>Measles</c:v>
                </c:pt>
                <c:pt idx="3">
                  <c:v>Pertussis</c:v>
                </c:pt>
                <c:pt idx="4">
                  <c:v>Tetanus</c:v>
                </c:pt>
                <c:pt idx="5">
                  <c:v>Other (Polio, Diphtheria, Yellow Fever, JE^)</c:v>
                </c:pt>
              </c:strCache>
            </c:strRef>
          </c:cat>
          <c:val>
            <c:numRef>
              <c:f>Sheet1!$C$2:$C$7</c:f>
              <c:numCache>
                <c:formatCode>General</c:formatCode>
                <c:ptCount val="6"/>
                <c:pt idx="0">
                  <c:v>-5000</c:v>
                </c:pt>
                <c:pt idx="1">
                  <c:v>0</c:v>
                </c:pt>
                <c:pt idx="2">
                  <c:v>-1162780</c:v>
                </c:pt>
                <c:pt idx="3">
                  <c:v>-1042000</c:v>
                </c:pt>
                <c:pt idx="4">
                  <c:v>-295780</c:v>
                </c:pt>
                <c:pt idx="5">
                  <c:v>-107070</c:v>
                </c:pt>
              </c:numCache>
            </c:numRef>
          </c:val>
        </c:ser>
        <c:dLbls>
          <c:showLegendKey val="0"/>
          <c:showVal val="0"/>
          <c:showCatName val="0"/>
          <c:showSerName val="0"/>
          <c:showPercent val="0"/>
          <c:showBubbleSize val="0"/>
        </c:dLbls>
        <c:gapWidth val="150"/>
        <c:overlap val="100"/>
        <c:axId val="240109752"/>
        <c:axId val="240113280"/>
      </c:barChart>
      <c:catAx>
        <c:axId val="240109752"/>
        <c:scaling>
          <c:orientation val="minMax"/>
        </c:scaling>
        <c:delete val="0"/>
        <c:axPos val="b"/>
        <c:numFmt formatCode="General" sourceLinked="0"/>
        <c:majorTickMark val="out"/>
        <c:minorTickMark val="none"/>
        <c:tickLblPos val="low"/>
        <c:txPr>
          <a:bodyPr/>
          <a:lstStyle/>
          <a:p>
            <a:pPr>
              <a:defRPr sz="1200"/>
            </a:pPr>
            <a:endParaRPr lang="en-US"/>
          </a:p>
        </c:txPr>
        <c:crossAx val="240113280"/>
        <c:crosses val="autoZero"/>
        <c:auto val="1"/>
        <c:lblAlgn val="ctr"/>
        <c:lblOffset val="100"/>
        <c:noMultiLvlLbl val="0"/>
      </c:catAx>
      <c:valAx>
        <c:axId val="240113280"/>
        <c:scaling>
          <c:orientation val="minMax"/>
          <c:max val="1250000"/>
          <c:min val="-1250000"/>
        </c:scaling>
        <c:delete val="0"/>
        <c:axPos val="l"/>
        <c:majorGridlines/>
        <c:numFmt formatCode="#,##0" sourceLinked="0"/>
        <c:majorTickMark val="out"/>
        <c:minorTickMark val="none"/>
        <c:tickLblPos val="nextTo"/>
        <c:txPr>
          <a:bodyPr/>
          <a:lstStyle/>
          <a:p>
            <a:pPr>
              <a:defRPr sz="1400"/>
            </a:pPr>
            <a:endParaRPr lang="en-US"/>
          </a:p>
        </c:txPr>
        <c:crossAx val="2401097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AD5C88-A28D-4822-99CB-64C15630F1CD}" type="datetimeFigureOut">
              <a:rPr lang="en-US" smtClean="0"/>
              <a:t>2/7/2017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A32826-1C92-46F3-B004-5DCF178E857F}" type="slidenum">
              <a:rPr lang="en-US" smtClean="0"/>
              <a:t>‹#›</a:t>
            </a:fld>
            <a:endParaRPr lang="en-US"/>
          </a:p>
        </p:txBody>
      </p:sp>
    </p:spTree>
    <p:extLst>
      <p:ext uri="{BB962C8B-B14F-4D97-AF65-F5344CB8AC3E}">
        <p14:creationId xmlns:p14="http://schemas.microsoft.com/office/powerpoint/2010/main" val="18440853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62360A-A606-48BD-B7D4-388E5D498011}" type="datetimeFigureOut">
              <a:rPr lang="en-US" smtClean="0"/>
              <a:t>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DF15FA-3BDB-4F1E-AD1C-6F20EB6EB346}" type="slidenum">
              <a:rPr lang="en-US" smtClean="0"/>
              <a:t>‹#›</a:t>
            </a:fld>
            <a:endParaRPr lang="en-US"/>
          </a:p>
        </p:txBody>
      </p:sp>
    </p:spTree>
    <p:extLst>
      <p:ext uri="{BB962C8B-B14F-4D97-AF65-F5344CB8AC3E}">
        <p14:creationId xmlns:p14="http://schemas.microsoft.com/office/powerpoint/2010/main" val="9850632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p:spPr>
        <p:txBody>
          <a:bodyPr/>
          <a:lstStyle>
            <a:lvl1pPr algn="r" rtl="1" eaLnBrk="0" hangingPunct="0">
              <a:spcBef>
                <a:spcPct val="30000"/>
              </a:spcBef>
              <a:defRPr sz="1200">
                <a:solidFill>
                  <a:schemeClr val="tx1"/>
                </a:solidFill>
                <a:latin typeface="Arial" charset="0"/>
                <a:cs typeface="Arial" charset="0"/>
              </a:defRPr>
            </a:lvl1pPr>
            <a:lvl2pPr marL="754169" indent="-290065" algn="r" rtl="1" eaLnBrk="0" hangingPunct="0">
              <a:spcBef>
                <a:spcPct val="30000"/>
              </a:spcBef>
              <a:defRPr sz="1200">
                <a:solidFill>
                  <a:schemeClr val="tx1"/>
                </a:solidFill>
                <a:latin typeface="Arial" charset="0"/>
                <a:cs typeface="Arial" charset="0"/>
              </a:defRPr>
            </a:lvl2pPr>
            <a:lvl3pPr marL="1160259" indent="-232052" algn="r" rtl="1" eaLnBrk="0" hangingPunct="0">
              <a:spcBef>
                <a:spcPct val="30000"/>
              </a:spcBef>
              <a:defRPr sz="1200">
                <a:solidFill>
                  <a:schemeClr val="tx1"/>
                </a:solidFill>
                <a:latin typeface="Arial" charset="0"/>
                <a:cs typeface="Arial" charset="0"/>
              </a:defRPr>
            </a:lvl3pPr>
            <a:lvl4pPr marL="1624363" indent="-232052" algn="r" rtl="1" eaLnBrk="0" hangingPunct="0">
              <a:spcBef>
                <a:spcPct val="30000"/>
              </a:spcBef>
              <a:defRPr sz="1200">
                <a:solidFill>
                  <a:schemeClr val="tx1"/>
                </a:solidFill>
                <a:latin typeface="Arial" charset="0"/>
                <a:cs typeface="Arial" charset="0"/>
              </a:defRPr>
            </a:lvl4pPr>
            <a:lvl5pPr marL="2088467" indent="-232052" algn="r" rtl="1" eaLnBrk="0" hangingPunct="0">
              <a:spcBef>
                <a:spcPct val="30000"/>
              </a:spcBef>
              <a:defRPr sz="1200">
                <a:solidFill>
                  <a:schemeClr val="tx1"/>
                </a:solidFill>
                <a:latin typeface="Arial" charset="0"/>
                <a:cs typeface="Arial" charset="0"/>
              </a:defRPr>
            </a:lvl5pPr>
            <a:lvl6pPr marL="2552570" indent="-232052" algn="r" rtl="1" eaLnBrk="0" fontAlgn="base" hangingPunct="0">
              <a:spcBef>
                <a:spcPct val="30000"/>
              </a:spcBef>
              <a:spcAft>
                <a:spcPct val="0"/>
              </a:spcAft>
              <a:defRPr sz="1200">
                <a:solidFill>
                  <a:schemeClr val="tx1"/>
                </a:solidFill>
                <a:latin typeface="Arial" charset="0"/>
                <a:cs typeface="Arial" charset="0"/>
              </a:defRPr>
            </a:lvl6pPr>
            <a:lvl7pPr marL="3016674" indent="-232052" algn="r" rtl="1" eaLnBrk="0" fontAlgn="base" hangingPunct="0">
              <a:spcBef>
                <a:spcPct val="30000"/>
              </a:spcBef>
              <a:spcAft>
                <a:spcPct val="0"/>
              </a:spcAft>
              <a:defRPr sz="1200">
                <a:solidFill>
                  <a:schemeClr val="tx1"/>
                </a:solidFill>
                <a:latin typeface="Arial" charset="0"/>
                <a:cs typeface="Arial" charset="0"/>
              </a:defRPr>
            </a:lvl7pPr>
            <a:lvl8pPr marL="3480778" indent="-232052" algn="r" rtl="1" eaLnBrk="0" fontAlgn="base" hangingPunct="0">
              <a:spcBef>
                <a:spcPct val="30000"/>
              </a:spcBef>
              <a:spcAft>
                <a:spcPct val="0"/>
              </a:spcAft>
              <a:defRPr sz="1200">
                <a:solidFill>
                  <a:schemeClr val="tx1"/>
                </a:solidFill>
                <a:latin typeface="Arial" charset="0"/>
                <a:cs typeface="Arial" charset="0"/>
              </a:defRPr>
            </a:lvl8pPr>
            <a:lvl9pPr marL="3944882" indent="-232052" algn="r" rtl="1" eaLnBrk="0" fontAlgn="base" hangingPunct="0">
              <a:spcBef>
                <a:spcPct val="30000"/>
              </a:spcBef>
              <a:spcAft>
                <a:spcPct val="0"/>
              </a:spcAft>
              <a:defRPr sz="1200">
                <a:solidFill>
                  <a:schemeClr val="tx1"/>
                </a:solidFill>
                <a:latin typeface="Arial" charset="0"/>
                <a:cs typeface="Arial" charset="0"/>
              </a:defRPr>
            </a:lvl9pPr>
          </a:lstStyle>
          <a:p>
            <a:pPr algn="l" eaLnBrk="1" hangingPunct="1">
              <a:spcBef>
                <a:spcPct val="0"/>
              </a:spcBef>
            </a:pPr>
            <a:r>
              <a:rPr lang="en-US" altLang="en-US" smtClean="0"/>
              <a:t>World Health Organization</a:t>
            </a:r>
          </a:p>
        </p:txBody>
      </p:sp>
      <p:sp>
        <p:nvSpPr>
          <p:cNvPr id="106499" name="Rectangle 3"/>
          <p:cNvSpPr>
            <a:spLocks noGrp="1" noChangeArrowheads="1"/>
          </p:cNvSpPr>
          <p:nvPr>
            <p:ph type="dt" sz="quarter" idx="1"/>
          </p:nvPr>
        </p:nvSpPr>
        <p:spPr>
          <a:noFill/>
        </p:spPr>
        <p:txBody>
          <a:bodyPr/>
          <a:lstStyle>
            <a:lvl1pPr algn="r" rtl="1" eaLnBrk="0" hangingPunct="0">
              <a:spcBef>
                <a:spcPct val="30000"/>
              </a:spcBef>
              <a:defRPr sz="1200">
                <a:solidFill>
                  <a:schemeClr val="tx1"/>
                </a:solidFill>
                <a:latin typeface="Arial" charset="0"/>
                <a:cs typeface="Arial" charset="0"/>
              </a:defRPr>
            </a:lvl1pPr>
            <a:lvl2pPr marL="754169" indent="-290065" algn="r" rtl="1" eaLnBrk="0" hangingPunct="0">
              <a:spcBef>
                <a:spcPct val="30000"/>
              </a:spcBef>
              <a:defRPr sz="1200">
                <a:solidFill>
                  <a:schemeClr val="tx1"/>
                </a:solidFill>
                <a:latin typeface="Arial" charset="0"/>
                <a:cs typeface="Arial" charset="0"/>
              </a:defRPr>
            </a:lvl2pPr>
            <a:lvl3pPr marL="1160259" indent="-232052" algn="r" rtl="1" eaLnBrk="0" hangingPunct="0">
              <a:spcBef>
                <a:spcPct val="30000"/>
              </a:spcBef>
              <a:defRPr sz="1200">
                <a:solidFill>
                  <a:schemeClr val="tx1"/>
                </a:solidFill>
                <a:latin typeface="Arial" charset="0"/>
                <a:cs typeface="Arial" charset="0"/>
              </a:defRPr>
            </a:lvl3pPr>
            <a:lvl4pPr marL="1624363" indent="-232052" algn="r" rtl="1" eaLnBrk="0" hangingPunct="0">
              <a:spcBef>
                <a:spcPct val="30000"/>
              </a:spcBef>
              <a:defRPr sz="1200">
                <a:solidFill>
                  <a:schemeClr val="tx1"/>
                </a:solidFill>
                <a:latin typeface="Arial" charset="0"/>
                <a:cs typeface="Arial" charset="0"/>
              </a:defRPr>
            </a:lvl4pPr>
            <a:lvl5pPr marL="2088467" indent="-232052" algn="r" rtl="1" eaLnBrk="0" hangingPunct="0">
              <a:spcBef>
                <a:spcPct val="30000"/>
              </a:spcBef>
              <a:defRPr sz="1200">
                <a:solidFill>
                  <a:schemeClr val="tx1"/>
                </a:solidFill>
                <a:latin typeface="Arial" charset="0"/>
                <a:cs typeface="Arial" charset="0"/>
              </a:defRPr>
            </a:lvl5pPr>
            <a:lvl6pPr marL="2552570" indent="-232052" algn="r" rtl="1" eaLnBrk="0" fontAlgn="base" hangingPunct="0">
              <a:spcBef>
                <a:spcPct val="30000"/>
              </a:spcBef>
              <a:spcAft>
                <a:spcPct val="0"/>
              </a:spcAft>
              <a:defRPr sz="1200">
                <a:solidFill>
                  <a:schemeClr val="tx1"/>
                </a:solidFill>
                <a:latin typeface="Arial" charset="0"/>
                <a:cs typeface="Arial" charset="0"/>
              </a:defRPr>
            </a:lvl6pPr>
            <a:lvl7pPr marL="3016674" indent="-232052" algn="r" rtl="1" eaLnBrk="0" fontAlgn="base" hangingPunct="0">
              <a:spcBef>
                <a:spcPct val="30000"/>
              </a:spcBef>
              <a:spcAft>
                <a:spcPct val="0"/>
              </a:spcAft>
              <a:defRPr sz="1200">
                <a:solidFill>
                  <a:schemeClr val="tx1"/>
                </a:solidFill>
                <a:latin typeface="Arial" charset="0"/>
                <a:cs typeface="Arial" charset="0"/>
              </a:defRPr>
            </a:lvl7pPr>
            <a:lvl8pPr marL="3480778" indent="-232052" algn="r" rtl="1" eaLnBrk="0" fontAlgn="base" hangingPunct="0">
              <a:spcBef>
                <a:spcPct val="30000"/>
              </a:spcBef>
              <a:spcAft>
                <a:spcPct val="0"/>
              </a:spcAft>
              <a:defRPr sz="1200">
                <a:solidFill>
                  <a:schemeClr val="tx1"/>
                </a:solidFill>
                <a:latin typeface="Arial" charset="0"/>
                <a:cs typeface="Arial" charset="0"/>
              </a:defRPr>
            </a:lvl8pPr>
            <a:lvl9pPr marL="3944882" indent="-232052"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F31D9165-9D36-43F7-B67C-6BE59989A21F}" type="datetime3">
              <a:rPr lang="en-US" altLang="en-US" smtClean="0"/>
              <a:pPr eaLnBrk="1" hangingPunct="1">
                <a:spcBef>
                  <a:spcPct val="0"/>
                </a:spcBef>
              </a:pPr>
              <a:t>7 February 2017</a:t>
            </a:fld>
            <a:endParaRPr lang="en-US" altLang="en-US" smtClean="0"/>
          </a:p>
        </p:txBody>
      </p:sp>
      <p:sp>
        <p:nvSpPr>
          <p:cNvPr id="106500" name="Rectangle 7"/>
          <p:cNvSpPr>
            <a:spLocks noGrp="1" noChangeArrowheads="1"/>
          </p:cNvSpPr>
          <p:nvPr>
            <p:ph type="sldNum" sz="quarter" idx="5"/>
          </p:nvPr>
        </p:nvSpPr>
        <p:spPr>
          <a:noFill/>
        </p:spPr>
        <p:txBody>
          <a:bodyPr/>
          <a:lstStyle>
            <a:lvl1pPr algn="r" rtl="1" eaLnBrk="0" hangingPunct="0">
              <a:spcBef>
                <a:spcPct val="30000"/>
              </a:spcBef>
              <a:defRPr sz="1200">
                <a:solidFill>
                  <a:schemeClr val="tx1"/>
                </a:solidFill>
                <a:latin typeface="Arial" charset="0"/>
                <a:cs typeface="Arial" charset="0"/>
              </a:defRPr>
            </a:lvl1pPr>
            <a:lvl2pPr marL="754169" indent="-290065" algn="r" rtl="1" eaLnBrk="0" hangingPunct="0">
              <a:spcBef>
                <a:spcPct val="30000"/>
              </a:spcBef>
              <a:defRPr sz="1200">
                <a:solidFill>
                  <a:schemeClr val="tx1"/>
                </a:solidFill>
                <a:latin typeface="Arial" charset="0"/>
                <a:cs typeface="Arial" charset="0"/>
              </a:defRPr>
            </a:lvl2pPr>
            <a:lvl3pPr marL="1160259" indent="-232052" algn="r" rtl="1" eaLnBrk="0" hangingPunct="0">
              <a:spcBef>
                <a:spcPct val="30000"/>
              </a:spcBef>
              <a:defRPr sz="1200">
                <a:solidFill>
                  <a:schemeClr val="tx1"/>
                </a:solidFill>
                <a:latin typeface="Arial" charset="0"/>
                <a:cs typeface="Arial" charset="0"/>
              </a:defRPr>
            </a:lvl3pPr>
            <a:lvl4pPr marL="1624363" indent="-232052" algn="r" rtl="1" eaLnBrk="0" hangingPunct="0">
              <a:spcBef>
                <a:spcPct val="30000"/>
              </a:spcBef>
              <a:defRPr sz="1200">
                <a:solidFill>
                  <a:schemeClr val="tx1"/>
                </a:solidFill>
                <a:latin typeface="Arial" charset="0"/>
                <a:cs typeface="Arial" charset="0"/>
              </a:defRPr>
            </a:lvl4pPr>
            <a:lvl5pPr marL="2088467" indent="-232052" algn="r" rtl="1" eaLnBrk="0" hangingPunct="0">
              <a:spcBef>
                <a:spcPct val="30000"/>
              </a:spcBef>
              <a:defRPr sz="1200">
                <a:solidFill>
                  <a:schemeClr val="tx1"/>
                </a:solidFill>
                <a:latin typeface="Arial" charset="0"/>
                <a:cs typeface="Arial" charset="0"/>
              </a:defRPr>
            </a:lvl5pPr>
            <a:lvl6pPr marL="2552570" indent="-232052" algn="r" rtl="1" eaLnBrk="0" fontAlgn="base" hangingPunct="0">
              <a:spcBef>
                <a:spcPct val="30000"/>
              </a:spcBef>
              <a:spcAft>
                <a:spcPct val="0"/>
              </a:spcAft>
              <a:defRPr sz="1200">
                <a:solidFill>
                  <a:schemeClr val="tx1"/>
                </a:solidFill>
                <a:latin typeface="Arial" charset="0"/>
                <a:cs typeface="Arial" charset="0"/>
              </a:defRPr>
            </a:lvl6pPr>
            <a:lvl7pPr marL="3016674" indent="-232052" algn="r" rtl="1" eaLnBrk="0" fontAlgn="base" hangingPunct="0">
              <a:spcBef>
                <a:spcPct val="30000"/>
              </a:spcBef>
              <a:spcAft>
                <a:spcPct val="0"/>
              </a:spcAft>
              <a:defRPr sz="1200">
                <a:solidFill>
                  <a:schemeClr val="tx1"/>
                </a:solidFill>
                <a:latin typeface="Arial" charset="0"/>
                <a:cs typeface="Arial" charset="0"/>
              </a:defRPr>
            </a:lvl7pPr>
            <a:lvl8pPr marL="3480778" indent="-232052" algn="r" rtl="1" eaLnBrk="0" fontAlgn="base" hangingPunct="0">
              <a:spcBef>
                <a:spcPct val="30000"/>
              </a:spcBef>
              <a:spcAft>
                <a:spcPct val="0"/>
              </a:spcAft>
              <a:defRPr sz="1200">
                <a:solidFill>
                  <a:schemeClr val="tx1"/>
                </a:solidFill>
                <a:latin typeface="Arial" charset="0"/>
                <a:cs typeface="Arial" charset="0"/>
              </a:defRPr>
            </a:lvl8pPr>
            <a:lvl9pPr marL="3944882" indent="-232052"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DECA0C4-DDC7-45B7-BF58-49268B179674}" type="slidenum">
              <a:rPr lang="en-US" altLang="en-US" smtClean="0"/>
              <a:pPr eaLnBrk="1" hangingPunct="1">
                <a:spcBef>
                  <a:spcPct val="0"/>
                </a:spcBef>
              </a:pPr>
              <a:t>6</a:t>
            </a:fld>
            <a:endParaRPr lang="en-US" altLang="en-US" smtClean="0"/>
          </a:p>
        </p:txBody>
      </p:sp>
      <p:sp>
        <p:nvSpPr>
          <p:cNvPr id="106501" name="Rectangle 2"/>
          <p:cNvSpPr>
            <a:spLocks noGrp="1" noRot="1" noChangeAspect="1" noChangeArrowheads="1" noTextEdit="1"/>
          </p:cNvSpPr>
          <p:nvPr>
            <p:ph type="sldImg"/>
          </p:nvPr>
        </p:nvSpPr>
        <p:spPr>
          <a:ln/>
        </p:spPr>
      </p:sp>
      <p:sp>
        <p:nvSpPr>
          <p:cNvPr id="10650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2733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3230" y="4574473"/>
            <a:ext cx="5607050" cy="4183063"/>
          </a:xfrm>
        </p:spPr>
        <p:txBody>
          <a:bodyPr>
            <a:noAutofit/>
          </a:bodyPr>
          <a:lstStyle/>
          <a:p>
            <a:pPr defTabSz="914246">
              <a:spcBef>
                <a:spcPts val="429"/>
              </a:spcBef>
              <a:buFont typeface="Wingdings" pitchFamily="2" charset="2"/>
              <a:buChar char="q"/>
            </a:pPr>
            <a:r>
              <a:rPr lang="en-US" sz="1600" dirty="0"/>
              <a:t>As shown by the blue bars in this slide, in 2004, basic immunizations were estimated to annually prevent over 2.5 million child deaths, primarily due to measles, pertussis, and tetanus.  Vaccines also prevent severe morbidity from other devastating diseases, such as polio, for millions more children.     </a:t>
            </a:r>
            <a:endParaRPr lang="en-US" sz="1600" b="1" i="1" dirty="0"/>
          </a:p>
          <a:p>
            <a:pPr defTabSz="914246">
              <a:spcBef>
                <a:spcPts val="429"/>
              </a:spcBef>
              <a:buFont typeface="Wingdings" pitchFamily="2" charset="2"/>
              <a:buChar char="q"/>
            </a:pPr>
            <a:r>
              <a:rPr lang="en-US" sz="1600" dirty="0"/>
              <a:t>However, immunization has the potential to do much more. The red bars show that  another 2.5 million deaths still occur which could be prevented by vaccines. While immunization cannot prevent all pneumonia and diarrhea deaths, vaccines have recently become available to combat significant proportions of these major causes of child mortality. </a:t>
            </a:r>
          </a:p>
          <a:p>
            <a:pPr defTabSz="914246">
              <a:spcBef>
                <a:spcPts val="429"/>
              </a:spcBef>
              <a:buFont typeface="Wingdings" pitchFamily="2" charset="2"/>
              <a:buChar char="q"/>
            </a:pPr>
            <a:r>
              <a:rPr lang="en-US" sz="1600" dirty="0"/>
              <a:t>Introducing a portfolio of newly available but under-utilized vaccines into routine immunization programs in low income countries between now and 2015  is estimated to result in a cumulative total of  4.2 million future deaths being prevented.   </a:t>
            </a:r>
          </a:p>
        </p:txBody>
      </p:sp>
      <p:sp>
        <p:nvSpPr>
          <p:cNvPr id="4" name="Slide Number Placeholder 3"/>
          <p:cNvSpPr>
            <a:spLocks noGrp="1"/>
          </p:cNvSpPr>
          <p:nvPr>
            <p:ph type="sldNum" sz="quarter" idx="10"/>
          </p:nvPr>
        </p:nvSpPr>
        <p:spPr/>
        <p:txBody>
          <a:bodyPr/>
          <a:lstStyle/>
          <a:p>
            <a:fld id="{9FCDEED1-9F52-44CF-B5EE-6C50EB10F0F6}" type="slidenum">
              <a:rPr lang="en-US" smtClean="0"/>
              <a:pPr/>
              <a:t>7</a:t>
            </a:fld>
            <a:endParaRPr lang="en-US" dirty="0"/>
          </a:p>
        </p:txBody>
      </p:sp>
    </p:spTree>
    <p:extLst>
      <p:ext uri="{BB962C8B-B14F-4D97-AF65-F5344CB8AC3E}">
        <p14:creationId xmlns:p14="http://schemas.microsoft.com/office/powerpoint/2010/main" val="387608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Rot="1" noChangeAspect="1" noChangeArrowheads="1" noTextEdit="1"/>
          </p:cNvSpPr>
          <p:nvPr>
            <p:ph type="sldImg"/>
          </p:nvPr>
        </p:nvSpPr>
        <p:spPr>
          <a:ln/>
        </p:spPr>
      </p:sp>
      <p:sp>
        <p:nvSpPr>
          <p:cNvPr id="296962" name="Rectangle 3"/>
          <p:cNvSpPr>
            <a:spLocks noGrp="1" noChangeArrowheads="1"/>
          </p:cNvSpPr>
          <p:nvPr>
            <p:ph type="body" idx="1"/>
          </p:nvPr>
        </p:nvSpPr>
        <p:spPr>
          <a:xfrm>
            <a:off x="642329" y="4547978"/>
            <a:ext cx="5607050" cy="4183063"/>
          </a:xfrm>
          <a:noFill/>
          <a:ln/>
        </p:spPr>
        <p:txBody>
          <a:bodyPr/>
          <a:lstStyle/>
          <a:p>
            <a:pPr>
              <a:buFont typeface="Wingdings" pitchFamily="2" charset="2"/>
              <a:buChar char="q"/>
            </a:pPr>
            <a:r>
              <a:rPr lang="en-US" sz="2100" dirty="0"/>
              <a:t>To address gaps in EPI and further realize the potential for immunization,  multiple partners formed the Global Alliance for Vaccines and Immunization (GAVI  Alliance) in 2000. </a:t>
            </a:r>
          </a:p>
          <a:p>
            <a:pPr>
              <a:buFont typeface="Wingdings" pitchFamily="2" charset="2"/>
              <a:buChar char="q"/>
            </a:pPr>
            <a:r>
              <a:rPr lang="en-US" sz="2100" dirty="0"/>
              <a:t>With funding from the Bill and Melinda Gates Foundation and multiple donor countries, this public-private partnership seeks to provide funding to low income countries to introduce underutilized vaccines, to strengthen immunization systems, and to introduce new technologies.</a:t>
            </a:r>
          </a:p>
          <a:p>
            <a:pPr lvl="1"/>
            <a:endParaRPr lang="en-US" dirty="0" smtClean="0"/>
          </a:p>
          <a:p>
            <a:pPr lvl="0"/>
            <a:endParaRPr lang="en-US" dirty="0" smtClean="0"/>
          </a:p>
          <a:p>
            <a:endParaRPr lang="en-US" dirty="0" smtClean="0"/>
          </a:p>
        </p:txBody>
      </p:sp>
    </p:spTree>
    <p:extLst>
      <p:ext uri="{BB962C8B-B14F-4D97-AF65-F5344CB8AC3E}">
        <p14:creationId xmlns:p14="http://schemas.microsoft.com/office/powerpoint/2010/main" val="171404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Outreach is an expensive intervention. Takes time to plan, to implement and takes resources. Where there are vehicles, they complain of too few people, where have a motorcycle, complain need a vehicle, where have a bike, complain that need a motorcycle. And some are on foot.</a:t>
            </a:r>
          </a:p>
          <a:p>
            <a:pPr>
              <a:spcBef>
                <a:spcPct val="0"/>
              </a:spcBef>
            </a:pPr>
            <a:r>
              <a:rPr lang="en-US" smtClean="0"/>
              <a:t>Respecting this program is now considered on of the key barriers to increasing coverage. Many don’t set a schedule, or set a date but do not show up. Mothers get discouraged and do not take the day off the next time.</a:t>
            </a:r>
          </a:p>
        </p:txBody>
      </p:sp>
    </p:spTree>
    <p:extLst>
      <p:ext uri="{BB962C8B-B14F-4D97-AF65-F5344CB8AC3E}">
        <p14:creationId xmlns:p14="http://schemas.microsoft.com/office/powerpoint/2010/main" val="75239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24">
              <a:defRPr sz="1400">
                <a:solidFill>
                  <a:schemeClr val="tx1"/>
                </a:solidFill>
                <a:latin typeface="Arial" charset="0"/>
              </a:defRPr>
            </a:lvl1pPr>
            <a:lvl2pPr marL="742909" indent="-285734" defTabSz="930224">
              <a:defRPr sz="1400">
                <a:solidFill>
                  <a:schemeClr val="tx1"/>
                </a:solidFill>
                <a:latin typeface="Arial" charset="0"/>
              </a:defRPr>
            </a:lvl2pPr>
            <a:lvl3pPr marL="1142937" indent="-228587" defTabSz="930224">
              <a:defRPr sz="1400">
                <a:solidFill>
                  <a:schemeClr val="tx1"/>
                </a:solidFill>
                <a:latin typeface="Arial" charset="0"/>
              </a:defRPr>
            </a:lvl3pPr>
            <a:lvl4pPr marL="1600111" indent="-228587" defTabSz="930224">
              <a:defRPr sz="1400">
                <a:solidFill>
                  <a:schemeClr val="tx1"/>
                </a:solidFill>
                <a:latin typeface="Arial" charset="0"/>
              </a:defRPr>
            </a:lvl4pPr>
            <a:lvl5pPr marL="2057287" indent="-228587" defTabSz="930224">
              <a:defRPr sz="1400">
                <a:solidFill>
                  <a:schemeClr val="tx1"/>
                </a:solidFill>
                <a:latin typeface="Arial" charset="0"/>
              </a:defRPr>
            </a:lvl5pPr>
            <a:lvl6pPr marL="2514461" indent="-228587" defTabSz="930224" eaLnBrk="0" fontAlgn="base" hangingPunct="0">
              <a:spcBef>
                <a:spcPct val="0"/>
              </a:spcBef>
              <a:spcAft>
                <a:spcPct val="0"/>
              </a:spcAft>
              <a:defRPr sz="1400">
                <a:solidFill>
                  <a:schemeClr val="tx1"/>
                </a:solidFill>
                <a:latin typeface="Arial" charset="0"/>
              </a:defRPr>
            </a:lvl6pPr>
            <a:lvl7pPr marL="2971635" indent="-228587" defTabSz="930224" eaLnBrk="0" fontAlgn="base" hangingPunct="0">
              <a:spcBef>
                <a:spcPct val="0"/>
              </a:spcBef>
              <a:spcAft>
                <a:spcPct val="0"/>
              </a:spcAft>
              <a:defRPr sz="1400">
                <a:solidFill>
                  <a:schemeClr val="tx1"/>
                </a:solidFill>
                <a:latin typeface="Arial" charset="0"/>
              </a:defRPr>
            </a:lvl7pPr>
            <a:lvl8pPr marL="3428811" indent="-228587" defTabSz="930224" eaLnBrk="0" fontAlgn="base" hangingPunct="0">
              <a:spcBef>
                <a:spcPct val="0"/>
              </a:spcBef>
              <a:spcAft>
                <a:spcPct val="0"/>
              </a:spcAft>
              <a:defRPr sz="1400">
                <a:solidFill>
                  <a:schemeClr val="tx1"/>
                </a:solidFill>
                <a:latin typeface="Arial" charset="0"/>
              </a:defRPr>
            </a:lvl8pPr>
            <a:lvl9pPr marL="3885985" indent="-228587" defTabSz="930224" eaLnBrk="0" fontAlgn="base" hangingPunct="0">
              <a:spcBef>
                <a:spcPct val="0"/>
              </a:spcBef>
              <a:spcAft>
                <a:spcPct val="0"/>
              </a:spcAft>
              <a:defRPr sz="1400">
                <a:solidFill>
                  <a:schemeClr val="tx1"/>
                </a:solidFill>
                <a:latin typeface="Arial" charset="0"/>
              </a:defRPr>
            </a:lvl9pPr>
          </a:lstStyle>
          <a:p>
            <a:fld id="{6E38DDC8-531E-4112-9C5B-6BCFB835F25C}" type="slidenum">
              <a:rPr lang="en-US" sz="1200"/>
              <a:pPr/>
              <a:t>32</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do you see most often in the field.  Rules for refrigerators. More information can be found in the STOP binder, cold chain section, in Immunization Essentials, chapt. 6 and in Immunization in Practice on your resource CD</a:t>
            </a:r>
          </a:p>
        </p:txBody>
      </p:sp>
    </p:spTree>
    <p:extLst>
      <p:ext uri="{BB962C8B-B14F-4D97-AF65-F5344CB8AC3E}">
        <p14:creationId xmlns:p14="http://schemas.microsoft.com/office/powerpoint/2010/main" val="389128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US" sz="800" dirty="0"/>
              <a:t>Like cold boxes, vaccine carriers are insulated containers that, when lined with frozen</a:t>
            </a:r>
          </a:p>
          <a:p>
            <a:pPr>
              <a:lnSpc>
                <a:spcPct val="80000"/>
              </a:lnSpc>
              <a:spcBef>
                <a:spcPct val="0"/>
              </a:spcBef>
            </a:pPr>
            <a:r>
              <a:rPr lang="en-US" sz="800" dirty="0"/>
              <a:t>ice-packs, keep vaccines and diluents cold during transportation and/or temporary</a:t>
            </a:r>
          </a:p>
          <a:p>
            <a:pPr>
              <a:lnSpc>
                <a:spcPct val="80000"/>
              </a:lnSpc>
              <a:spcBef>
                <a:spcPct val="0"/>
              </a:spcBef>
            </a:pPr>
            <a:r>
              <a:rPr lang="en-US" sz="800" dirty="0"/>
              <a:t>storage. They are smaller than cold boxes and are easier to carry if walking. But they do</a:t>
            </a:r>
          </a:p>
          <a:p>
            <a:pPr>
              <a:lnSpc>
                <a:spcPct val="80000"/>
              </a:lnSpc>
              <a:spcBef>
                <a:spcPct val="0"/>
              </a:spcBef>
            </a:pPr>
            <a:r>
              <a:rPr lang="en-US" sz="800" dirty="0"/>
              <a:t>not stay cold as long as a cold box – maximum for 48 hours with the lid closed.</a:t>
            </a:r>
          </a:p>
          <a:p>
            <a:pPr>
              <a:lnSpc>
                <a:spcPct val="80000"/>
              </a:lnSpc>
              <a:spcBef>
                <a:spcPct val="0"/>
              </a:spcBef>
            </a:pPr>
            <a:r>
              <a:rPr lang="en-US" sz="800" dirty="0"/>
              <a:t>Vaccine carriers are used to transport</a:t>
            </a:r>
          </a:p>
          <a:p>
            <a:pPr>
              <a:lnSpc>
                <a:spcPct val="80000"/>
              </a:lnSpc>
              <a:spcBef>
                <a:spcPct val="0"/>
              </a:spcBef>
            </a:pPr>
            <a:r>
              <a:rPr lang="en-US" sz="800" dirty="0"/>
              <a:t>vaccines and diluents to outreach sites and</a:t>
            </a:r>
          </a:p>
          <a:p>
            <a:pPr>
              <a:lnSpc>
                <a:spcPct val="80000"/>
              </a:lnSpc>
              <a:spcBef>
                <a:spcPct val="0"/>
              </a:spcBef>
            </a:pPr>
            <a:r>
              <a:rPr lang="en-US" sz="800" dirty="0"/>
              <a:t>for temporary storage during health facility</a:t>
            </a:r>
          </a:p>
          <a:p>
            <a:pPr>
              <a:lnSpc>
                <a:spcPct val="80000"/>
              </a:lnSpc>
              <a:spcBef>
                <a:spcPct val="0"/>
              </a:spcBef>
            </a:pPr>
            <a:r>
              <a:rPr lang="en-US" sz="800" dirty="0"/>
              <a:t>immunization sessions. In small health facilities</a:t>
            </a:r>
          </a:p>
          <a:p>
            <a:pPr>
              <a:lnSpc>
                <a:spcPct val="80000"/>
              </a:lnSpc>
              <a:spcBef>
                <a:spcPct val="0"/>
              </a:spcBef>
            </a:pPr>
            <a:r>
              <a:rPr lang="en-US" sz="800" dirty="0"/>
              <a:t>they are used to bring monthly vaccine supplies</a:t>
            </a:r>
          </a:p>
          <a:p>
            <a:pPr>
              <a:lnSpc>
                <a:spcPct val="80000"/>
              </a:lnSpc>
              <a:spcBef>
                <a:spcPct val="0"/>
              </a:spcBef>
            </a:pPr>
            <a:r>
              <a:rPr lang="en-US" sz="800" dirty="0"/>
              <a:t>from the district store. Vaccine carriers are also</a:t>
            </a:r>
          </a:p>
          <a:p>
            <a:pPr>
              <a:lnSpc>
                <a:spcPct val="80000"/>
              </a:lnSpc>
              <a:spcBef>
                <a:spcPct val="0"/>
              </a:spcBef>
            </a:pPr>
            <a:r>
              <a:rPr lang="en-US" sz="800" dirty="0"/>
              <a:t>used to store vaccines when the refrigerator is</a:t>
            </a:r>
          </a:p>
          <a:p>
            <a:pPr>
              <a:lnSpc>
                <a:spcPct val="80000"/>
              </a:lnSpc>
              <a:spcBef>
                <a:spcPct val="0"/>
              </a:spcBef>
            </a:pPr>
            <a:r>
              <a:rPr lang="en-US" sz="800" dirty="0"/>
              <a:t>out of order or is being defrosted.</a:t>
            </a:r>
          </a:p>
          <a:p>
            <a:pPr>
              <a:lnSpc>
                <a:spcPct val="80000"/>
              </a:lnSpc>
              <a:spcBef>
                <a:spcPct val="0"/>
              </a:spcBef>
            </a:pPr>
            <a:r>
              <a:rPr lang="en-US" sz="800" dirty="0"/>
              <a:t>Different models of vaccine carriers have</a:t>
            </a:r>
          </a:p>
          <a:p>
            <a:pPr>
              <a:lnSpc>
                <a:spcPct val="80000"/>
              </a:lnSpc>
              <a:spcBef>
                <a:spcPct val="0"/>
              </a:spcBef>
            </a:pPr>
            <a:r>
              <a:rPr lang="en-US" sz="800" dirty="0"/>
              <a:t>different storage capacities.</a:t>
            </a:r>
          </a:p>
          <a:p>
            <a:pPr>
              <a:lnSpc>
                <a:spcPct val="80000"/>
              </a:lnSpc>
              <a:spcBef>
                <a:spcPct val="0"/>
              </a:spcBef>
            </a:pPr>
            <a:endParaRPr lang="en-US" sz="800" b="1" dirty="0"/>
          </a:p>
          <a:p>
            <a:pPr>
              <a:lnSpc>
                <a:spcPct val="80000"/>
              </a:lnSpc>
              <a:spcBef>
                <a:spcPct val="0"/>
              </a:spcBef>
            </a:pPr>
            <a:r>
              <a:rPr lang="en-US" sz="800" dirty="0"/>
              <a:t>A foam pad is a piece of soft foam that fits on top</a:t>
            </a:r>
          </a:p>
          <a:p>
            <a:pPr>
              <a:lnSpc>
                <a:spcPct val="80000"/>
              </a:lnSpc>
              <a:spcBef>
                <a:spcPct val="0"/>
              </a:spcBef>
            </a:pPr>
            <a:r>
              <a:rPr lang="en-US" sz="800" dirty="0"/>
              <a:t>of the ice-packs in a vaccine carrier. There are some</a:t>
            </a:r>
          </a:p>
          <a:p>
            <a:pPr>
              <a:lnSpc>
                <a:spcPct val="80000"/>
              </a:lnSpc>
              <a:spcBef>
                <a:spcPct val="0"/>
              </a:spcBef>
            </a:pPr>
            <a:r>
              <a:rPr lang="en-US" sz="800" dirty="0"/>
              <a:t>incisions on it to allow vaccines to be inserted in</a:t>
            </a:r>
          </a:p>
          <a:p>
            <a:pPr>
              <a:lnSpc>
                <a:spcPct val="80000"/>
              </a:lnSpc>
              <a:spcBef>
                <a:spcPct val="0"/>
              </a:spcBef>
            </a:pPr>
            <a:r>
              <a:rPr lang="en-US" sz="800" dirty="0"/>
              <a:t>the foam. During immunization sessions, the foam</a:t>
            </a:r>
          </a:p>
          <a:p>
            <a:pPr>
              <a:lnSpc>
                <a:spcPct val="80000"/>
              </a:lnSpc>
              <a:spcBef>
                <a:spcPct val="0"/>
              </a:spcBef>
            </a:pPr>
            <a:r>
              <a:rPr lang="en-US" sz="800" dirty="0"/>
              <a:t>pad serves as a temporary lid to keep unopened</a:t>
            </a:r>
          </a:p>
          <a:p>
            <a:pPr>
              <a:lnSpc>
                <a:spcPct val="80000"/>
              </a:lnSpc>
              <a:spcBef>
                <a:spcPct val="0"/>
              </a:spcBef>
            </a:pPr>
            <a:r>
              <a:rPr lang="en-US" sz="800" dirty="0"/>
              <a:t>vaccines inside the carrier cool while providing a</a:t>
            </a:r>
          </a:p>
          <a:p>
            <a:pPr>
              <a:lnSpc>
                <a:spcPct val="80000"/>
              </a:lnSpc>
              <a:spcBef>
                <a:spcPct val="0"/>
              </a:spcBef>
            </a:pPr>
            <a:r>
              <a:rPr lang="en-US" sz="800" dirty="0"/>
              <a:t>surface to hold, protect and keep cool opened vaccine</a:t>
            </a:r>
          </a:p>
          <a:p>
            <a:pPr>
              <a:lnSpc>
                <a:spcPct val="80000"/>
              </a:lnSpc>
              <a:spcBef>
                <a:spcPct val="0"/>
              </a:spcBef>
            </a:pPr>
            <a:r>
              <a:rPr lang="en-US" sz="800" dirty="0"/>
              <a:t>vials. Previously, ice packs were used to keep</a:t>
            </a:r>
          </a:p>
          <a:p>
            <a:pPr>
              <a:lnSpc>
                <a:spcPct val="80000"/>
              </a:lnSpc>
              <a:spcBef>
                <a:spcPct val="0"/>
              </a:spcBef>
            </a:pPr>
            <a:r>
              <a:rPr lang="en-US" sz="800" dirty="0"/>
              <a:t>vaccines cool during immunization sessions outside</a:t>
            </a:r>
          </a:p>
          <a:p>
            <a:pPr>
              <a:lnSpc>
                <a:spcPct val="80000"/>
              </a:lnSpc>
              <a:spcBef>
                <a:spcPct val="0"/>
              </a:spcBef>
            </a:pPr>
            <a:r>
              <a:rPr lang="en-US" sz="800" dirty="0"/>
              <a:t>of vaccine carriers. It is now recommended to</a:t>
            </a:r>
          </a:p>
          <a:p>
            <a:pPr>
              <a:lnSpc>
                <a:spcPct val="80000"/>
              </a:lnSpc>
              <a:spcBef>
                <a:spcPct val="0"/>
              </a:spcBef>
            </a:pPr>
            <a:r>
              <a:rPr lang="en-US" sz="800" dirty="0"/>
              <a:t>use the supplied foam pads for this purpose.</a:t>
            </a:r>
          </a:p>
          <a:p>
            <a:pPr>
              <a:lnSpc>
                <a:spcPct val="80000"/>
              </a:lnSpc>
              <a:spcBef>
                <a:spcPct val="0"/>
              </a:spcBef>
            </a:pPr>
            <a:r>
              <a:rPr lang="en-US" sz="800" b="1" dirty="0"/>
              <a:t>The type of vaccine carrier a particular health facility needs depends on:</a:t>
            </a:r>
          </a:p>
          <a:p>
            <a:pPr>
              <a:lnSpc>
                <a:spcPct val="80000"/>
              </a:lnSpc>
              <a:spcBef>
                <a:spcPct val="0"/>
              </a:spcBef>
            </a:pPr>
            <a:r>
              <a:rPr lang="en-US" sz="800" dirty="0"/>
              <a:t>• the type of vaccines and diluents to be transported;</a:t>
            </a:r>
          </a:p>
          <a:p>
            <a:pPr>
              <a:lnSpc>
                <a:spcPct val="80000"/>
              </a:lnSpc>
              <a:spcBef>
                <a:spcPct val="0"/>
              </a:spcBef>
            </a:pPr>
            <a:r>
              <a:rPr lang="en-US" sz="800" dirty="0"/>
              <a:t>• the number of vaccines and diluent vials, and ice-packs to be carried;</a:t>
            </a:r>
          </a:p>
          <a:p>
            <a:pPr>
              <a:lnSpc>
                <a:spcPct val="80000"/>
              </a:lnSpc>
              <a:spcBef>
                <a:spcPct val="0"/>
              </a:spcBef>
            </a:pPr>
            <a:r>
              <a:rPr lang="en-US" sz="800" dirty="0"/>
              <a:t>• the cold life required;</a:t>
            </a:r>
          </a:p>
          <a:p>
            <a:pPr>
              <a:lnSpc>
                <a:spcPct val="80000"/>
              </a:lnSpc>
              <a:spcBef>
                <a:spcPct val="0"/>
              </a:spcBef>
            </a:pPr>
            <a:r>
              <a:rPr lang="en-US" sz="800" dirty="0"/>
              <a:t>• ice-packs compatible with the size of vaccine carrier;</a:t>
            </a:r>
          </a:p>
          <a:p>
            <a:pPr>
              <a:lnSpc>
                <a:spcPct val="80000"/>
              </a:lnSpc>
              <a:spcBef>
                <a:spcPct val="0"/>
              </a:spcBef>
            </a:pPr>
            <a:r>
              <a:rPr lang="en-US" sz="800" dirty="0"/>
              <a:t>• the means of transport to be used.</a:t>
            </a:r>
          </a:p>
          <a:p>
            <a:pPr>
              <a:lnSpc>
                <a:spcPct val="80000"/>
              </a:lnSpc>
              <a:spcBef>
                <a:spcPct val="0"/>
              </a:spcBef>
            </a:pPr>
            <a:r>
              <a:rPr lang="en-US" sz="800" dirty="0"/>
              <a:t>Ice packs should be placed around the outside. Cold sensitive vaccines should not be placed in the bottom, as cold air accumulates there. Removing the lid is not as damaging as opening the door of a refrigerator, because of this accumulation of cold air at the bottom.</a:t>
            </a:r>
          </a:p>
          <a:p>
            <a:pPr>
              <a:lnSpc>
                <a:spcPct val="80000"/>
              </a:lnSpc>
              <a:spcBef>
                <a:spcPct val="0"/>
              </a:spcBef>
            </a:pPr>
            <a:r>
              <a:rPr lang="en-US" sz="800" dirty="0"/>
              <a:t>It takes 24 hours to freeze ice packs. </a:t>
            </a:r>
          </a:p>
          <a:p>
            <a:pPr>
              <a:lnSpc>
                <a:spcPct val="80000"/>
              </a:lnSpc>
              <a:spcBef>
                <a:spcPct val="0"/>
              </a:spcBef>
            </a:pPr>
            <a:r>
              <a:rPr lang="en-US" sz="800" dirty="0"/>
              <a:t>Directions for packing vaccine carriers.</a:t>
            </a:r>
          </a:p>
          <a:p>
            <a:pPr>
              <a:lnSpc>
                <a:spcPct val="80000"/>
              </a:lnSpc>
              <a:spcBef>
                <a:spcPct val="0"/>
              </a:spcBef>
            </a:pPr>
            <a:r>
              <a:rPr lang="en-US" sz="800" b="1" dirty="0"/>
              <a:t>1 At the beginning of the day of the session, take all the frozen ice-packs you need</a:t>
            </a:r>
          </a:p>
          <a:p>
            <a:pPr>
              <a:lnSpc>
                <a:spcPct val="80000"/>
              </a:lnSpc>
              <a:spcBef>
                <a:spcPct val="0"/>
              </a:spcBef>
            </a:pPr>
            <a:r>
              <a:rPr lang="en-US" sz="800" b="1" dirty="0"/>
              <a:t>from the freezer and close the door.</a:t>
            </a:r>
          </a:p>
          <a:p>
            <a:pPr>
              <a:lnSpc>
                <a:spcPct val="80000"/>
              </a:lnSpc>
              <a:spcBef>
                <a:spcPct val="0"/>
              </a:spcBef>
            </a:pPr>
            <a:r>
              <a:rPr lang="en-US" sz="800" b="1" dirty="0"/>
              <a:t>2 Condition frozen ice-packs properly, by allowing ice-packs to sit at room temperature</a:t>
            </a:r>
          </a:p>
          <a:p>
            <a:pPr>
              <a:lnSpc>
                <a:spcPct val="80000"/>
              </a:lnSpc>
              <a:spcBef>
                <a:spcPct val="0"/>
              </a:spcBef>
            </a:pPr>
            <a:r>
              <a:rPr lang="en-US" sz="800" b="1" dirty="0"/>
              <a:t>until ice begins to melt and water starts to form. You should check</a:t>
            </a:r>
          </a:p>
          <a:p>
            <a:pPr>
              <a:lnSpc>
                <a:spcPct val="80000"/>
              </a:lnSpc>
              <a:spcBef>
                <a:spcPct val="0"/>
              </a:spcBef>
            </a:pPr>
            <a:r>
              <a:rPr lang="en-US" sz="800" b="1" dirty="0"/>
              <a:t>to see if an ice-pack has been conditioned by shaking it and listening for water.</a:t>
            </a:r>
          </a:p>
          <a:p>
            <a:pPr>
              <a:lnSpc>
                <a:spcPct val="80000"/>
              </a:lnSpc>
              <a:spcBef>
                <a:spcPct val="0"/>
              </a:spcBef>
            </a:pPr>
            <a:r>
              <a:rPr lang="en-US" sz="800" b="1" dirty="0"/>
              <a:t>This will prevent freeze-sensitive vaccines from freezing.</a:t>
            </a:r>
            <a:endParaRPr lang="en-US" sz="800" dirty="0"/>
          </a:p>
          <a:p>
            <a:pPr>
              <a:lnSpc>
                <a:spcPct val="80000"/>
              </a:lnSpc>
              <a:spcBef>
                <a:spcPct val="0"/>
              </a:spcBef>
            </a:pPr>
            <a:r>
              <a:rPr lang="en-US" sz="800" b="1" dirty="0"/>
              <a:t>3 Put conditioned ice-packs against each of the four sides of the cold box or vaccine</a:t>
            </a:r>
          </a:p>
          <a:p>
            <a:pPr>
              <a:lnSpc>
                <a:spcPct val="80000"/>
              </a:lnSpc>
              <a:spcBef>
                <a:spcPct val="0"/>
              </a:spcBef>
            </a:pPr>
            <a:r>
              <a:rPr lang="en-US" sz="800" b="1" dirty="0"/>
              <a:t>carrier and on the bottom of the cold box if required.</a:t>
            </a:r>
          </a:p>
          <a:p>
            <a:pPr>
              <a:lnSpc>
                <a:spcPct val="80000"/>
              </a:lnSpc>
              <a:spcBef>
                <a:spcPct val="0"/>
              </a:spcBef>
            </a:pPr>
            <a:r>
              <a:rPr lang="en-US" sz="800" b="1" dirty="0"/>
              <a:t>4 Put the vaccines and diluents in the middle of the cold box or carrier.</a:t>
            </a:r>
          </a:p>
          <a:p>
            <a:pPr>
              <a:lnSpc>
                <a:spcPct val="80000"/>
              </a:lnSpc>
              <a:spcBef>
                <a:spcPct val="0"/>
              </a:spcBef>
            </a:pPr>
            <a:r>
              <a:rPr lang="en-US" sz="800" b="1" dirty="0"/>
              <a:t>5 Include a freeze indicator in the packing with the vaccines,</a:t>
            </a:r>
          </a:p>
          <a:p>
            <a:pPr>
              <a:lnSpc>
                <a:spcPct val="80000"/>
              </a:lnSpc>
              <a:spcBef>
                <a:spcPct val="0"/>
              </a:spcBef>
            </a:pPr>
            <a:r>
              <a:rPr lang="en-US" sz="800" b="1" dirty="0"/>
              <a:t>6 In vaccine carriers, place a foam pad on top of the conditioned ice-packs. In cold</a:t>
            </a:r>
          </a:p>
          <a:p>
            <a:pPr>
              <a:lnSpc>
                <a:spcPct val="80000"/>
              </a:lnSpc>
              <a:spcBef>
                <a:spcPct val="0"/>
              </a:spcBef>
            </a:pPr>
            <a:r>
              <a:rPr lang="en-US" sz="800" b="1" dirty="0"/>
              <a:t>boxes, place conditioned ice-packs on top of the vaccines.</a:t>
            </a:r>
          </a:p>
          <a:p>
            <a:pPr>
              <a:lnSpc>
                <a:spcPct val="80000"/>
              </a:lnSpc>
              <a:spcBef>
                <a:spcPct val="0"/>
              </a:spcBef>
            </a:pPr>
            <a:r>
              <a:rPr lang="en-US" sz="800" b="1" dirty="0"/>
              <a:t>7 Close the cold box or carrier lid tightly.</a:t>
            </a:r>
            <a:endParaRPr lang="en-US" sz="800" dirty="0"/>
          </a:p>
          <a:p>
            <a:pPr>
              <a:lnSpc>
                <a:spcPct val="80000"/>
              </a:lnSpc>
              <a:spcBef>
                <a:spcPct val="0"/>
              </a:spcBef>
            </a:pPr>
            <a:endParaRPr lang="en-US" sz="800" dirty="0"/>
          </a:p>
        </p:txBody>
      </p:sp>
    </p:spTree>
    <p:extLst>
      <p:ext uri="{BB962C8B-B14F-4D97-AF65-F5344CB8AC3E}">
        <p14:creationId xmlns:p14="http://schemas.microsoft.com/office/powerpoint/2010/main" val="2830999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Temperature monitoring cards</a:t>
            </a:r>
          </a:p>
          <a:p>
            <a:pPr>
              <a:spcBef>
                <a:spcPct val="0"/>
              </a:spcBef>
            </a:pPr>
            <a:r>
              <a:rPr lang="en-US" smtClean="0"/>
              <a:t>Temperature monitoring charts</a:t>
            </a:r>
          </a:p>
          <a:p>
            <a:pPr>
              <a:spcBef>
                <a:spcPct val="0"/>
              </a:spcBef>
            </a:pPr>
            <a:r>
              <a:rPr lang="en-US" smtClean="0"/>
              <a:t>Shake test</a:t>
            </a:r>
          </a:p>
          <a:p>
            <a:pPr>
              <a:spcBef>
                <a:spcPct val="0"/>
              </a:spcBef>
            </a:pPr>
            <a:r>
              <a:rPr lang="en-US" smtClean="0"/>
              <a:t>Vaccine Vial Monitors (VVM)</a:t>
            </a:r>
          </a:p>
          <a:p>
            <a:pPr>
              <a:spcBef>
                <a:spcPct val="0"/>
              </a:spcBef>
            </a:pPr>
            <a:endParaRPr lang="en-US" smtClean="0"/>
          </a:p>
        </p:txBody>
      </p:sp>
    </p:spTree>
    <p:extLst>
      <p:ext uri="{BB962C8B-B14F-4D97-AF65-F5344CB8AC3E}">
        <p14:creationId xmlns:p14="http://schemas.microsoft.com/office/powerpoint/2010/main" val="262820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VVMs are used in certain areas of the world, including Asia and Africa. They change color at temperatures specific to the vaccine. For example, a VVM will change color for OPV, the most heat sensitive of vaccines, if a vial is kept at 37 degrees C for 2 days. However, for TT, will change if kept for 30 days at 37 degrees.</a:t>
            </a:r>
          </a:p>
        </p:txBody>
      </p:sp>
    </p:spTree>
    <p:extLst>
      <p:ext uri="{BB962C8B-B14F-4D97-AF65-F5344CB8AC3E}">
        <p14:creationId xmlns:p14="http://schemas.microsoft.com/office/powerpoint/2010/main" val="260123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D076C-BA2E-488F-9AA3-11D667C077DE}" type="slidenum">
              <a:rPr lang="en-US"/>
              <a:pPr/>
              <a:t>55</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305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83938-53B6-4F7F-8229-5D079F9FC1B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151167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83938-53B6-4F7F-8229-5D079F9FC1B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2565451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83938-53B6-4F7F-8229-5D079F9FC1B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4189474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56D607D0-7680-43B4-827C-FB281B35D7A9}" type="slidenum">
              <a:rPr lang="en-US" altLang="en-US"/>
              <a:pPr/>
              <a:t>‹#›</a:t>
            </a:fld>
            <a:endParaRPr lang="en-US" altLang="en-US"/>
          </a:p>
        </p:txBody>
      </p:sp>
    </p:spTree>
    <p:extLst>
      <p:ext uri="{BB962C8B-B14F-4D97-AF65-F5344CB8AC3E}">
        <p14:creationId xmlns:p14="http://schemas.microsoft.com/office/powerpoint/2010/main" val="375913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83938-53B6-4F7F-8229-5D079F9FC1B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298673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83938-53B6-4F7F-8229-5D079F9FC1B3}"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196500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83938-53B6-4F7F-8229-5D079F9FC1B3}"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361634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83938-53B6-4F7F-8229-5D079F9FC1B3}"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40777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83938-53B6-4F7F-8229-5D079F9FC1B3}"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292549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83938-53B6-4F7F-8229-5D079F9FC1B3}"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189631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83938-53B6-4F7F-8229-5D079F9FC1B3}"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35987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83938-53B6-4F7F-8229-5D079F9FC1B3}"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F30B2-9379-4AB3-AECD-377BBA9AACA2}" type="slidenum">
              <a:rPr lang="en-US" smtClean="0"/>
              <a:t>‹#›</a:t>
            </a:fld>
            <a:endParaRPr lang="en-US"/>
          </a:p>
        </p:txBody>
      </p:sp>
    </p:spTree>
    <p:extLst>
      <p:ext uri="{BB962C8B-B14F-4D97-AF65-F5344CB8AC3E}">
        <p14:creationId xmlns:p14="http://schemas.microsoft.com/office/powerpoint/2010/main" val="17259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83938-53B6-4F7F-8229-5D079F9FC1B3}" type="datetimeFigureOut">
              <a:rPr lang="en-US" smtClean="0"/>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F30B2-9379-4AB3-AECD-377BBA9AACA2}" type="slidenum">
              <a:rPr lang="en-US" smtClean="0"/>
              <a:t>‹#›</a:t>
            </a:fld>
            <a:endParaRPr lang="en-US"/>
          </a:p>
        </p:txBody>
      </p:sp>
    </p:spTree>
    <p:extLst>
      <p:ext uri="{BB962C8B-B14F-4D97-AF65-F5344CB8AC3E}">
        <p14:creationId xmlns:p14="http://schemas.microsoft.com/office/powerpoint/2010/main" val="290530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www.who.int/immunization_monitoring/en/globalsummary/scheduleselect.cfm"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who.int/immunization_financing/countries/en/"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Microsoft_Word_97_-_2003_Document2.doc"/><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dotsub.com/view/b9302510-5b7d-4606-857d-2a2ba81ec8c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images.google.com/imgres?imgurl=http://www.ihs.gov/MedicalPrograms/PortlandInjury/otherimages/data.jpg&amp;imgrefurl=http://www.ihs.gov/MedicalPrograms/PortlandInjury/data_resources.cfm&amp;h=449&amp;w=600&amp;sz=21&amp;hl=en&amp;start=2&amp;usg=__IT0jmZENEXxaWBmU1nKlf3B7E68=&amp;tbnid=ZSDFSsY9mFn_DM:&amp;tbnh=101&amp;tbnw=135&amp;prev=/images?q=data&amp;gbv=2&amp;hl=e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player.vimeo.com/video/24888234?title=0&amp;amp;byline=0&amp;amp;portrait=0&amp;amp;color=5cae22%22%20width=%22400%22%20height=%22300%22%20frameborder=%220%22%20webkitAllowFullScreen%20mozallowfullscreen%20allowFullScre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Orientation to Routine Immunization Systems</a:t>
            </a:r>
            <a:endParaRPr lang="en-US" dirty="0"/>
          </a:p>
        </p:txBody>
      </p:sp>
      <p:sp>
        <p:nvSpPr>
          <p:cNvPr id="3" name="Subtitle 2"/>
          <p:cNvSpPr>
            <a:spLocks noGrp="1"/>
          </p:cNvSpPr>
          <p:nvPr>
            <p:ph type="subTitle" idx="1"/>
          </p:nvPr>
        </p:nvSpPr>
        <p:spPr/>
        <p:txBody>
          <a:bodyPr/>
          <a:lstStyle/>
          <a:p>
            <a:r>
              <a:rPr lang="en-US" dirty="0" smtClean="0"/>
              <a:t>An overview of routine immunization services in developing countries</a:t>
            </a:r>
            <a:endParaRPr lang="en-US" dirty="0"/>
          </a:p>
        </p:txBody>
      </p:sp>
    </p:spTree>
    <p:extLst>
      <p:ext uri="{BB962C8B-B14F-4D97-AF65-F5344CB8AC3E}">
        <p14:creationId xmlns:p14="http://schemas.microsoft.com/office/powerpoint/2010/main" val="345741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noFill/>
        </p:spPr>
        <p:txBody>
          <a:bodyPr>
            <a:normAutofit/>
          </a:bodyPr>
          <a:lstStyle/>
          <a:p>
            <a:r>
              <a:rPr lang="en-US" sz="3400" dirty="0" smtClean="0"/>
              <a:t>The Routine Vaccines</a:t>
            </a:r>
            <a:endParaRPr lang="en-US" sz="3400" dirty="0"/>
          </a:p>
        </p:txBody>
      </p:sp>
      <p:sp>
        <p:nvSpPr>
          <p:cNvPr id="143363" name="Rectangle 3"/>
          <p:cNvSpPr>
            <a:spLocks noGrp="1" noChangeArrowheads="1"/>
          </p:cNvSpPr>
          <p:nvPr>
            <p:ph idx="1"/>
          </p:nvPr>
        </p:nvSpPr>
        <p:spPr>
          <a:xfrm>
            <a:off x="228600" y="1371600"/>
            <a:ext cx="8686800" cy="4953000"/>
          </a:xfrm>
        </p:spPr>
        <p:txBody>
          <a:bodyPr>
            <a:normAutofit fontScale="92500" lnSpcReduction="10000"/>
          </a:bodyPr>
          <a:lstStyle/>
          <a:p>
            <a:pPr>
              <a:lnSpc>
                <a:spcPct val="90000"/>
              </a:lnSpc>
            </a:pPr>
            <a:r>
              <a:rPr lang="en-US" sz="2100" dirty="0" err="1" smtClean="0"/>
              <a:t>Bacille</a:t>
            </a:r>
            <a:r>
              <a:rPr lang="en-US" sz="2100" dirty="0" smtClean="0"/>
              <a:t> </a:t>
            </a:r>
            <a:r>
              <a:rPr lang="en-US" sz="2100" dirty="0" err="1"/>
              <a:t>Calmette-Guérin</a:t>
            </a:r>
            <a:r>
              <a:rPr lang="en-US" sz="2100" dirty="0"/>
              <a:t> (BCG) </a:t>
            </a:r>
            <a:r>
              <a:rPr lang="en-US" sz="2100" dirty="0" smtClean="0"/>
              <a:t>[against tuberculosis</a:t>
            </a:r>
            <a:r>
              <a:rPr lang="en-US" sz="2100" dirty="0"/>
              <a:t>] </a:t>
            </a:r>
          </a:p>
          <a:p>
            <a:pPr>
              <a:lnSpc>
                <a:spcPct val="90000"/>
              </a:lnSpc>
            </a:pPr>
            <a:r>
              <a:rPr lang="en-US" sz="2100" dirty="0" smtClean="0"/>
              <a:t>Oral Polio vaccine  (OPV)</a:t>
            </a:r>
          </a:p>
          <a:p>
            <a:pPr>
              <a:lnSpc>
                <a:spcPct val="90000"/>
              </a:lnSpc>
            </a:pPr>
            <a:r>
              <a:rPr lang="en-US" sz="2100" dirty="0" smtClean="0"/>
              <a:t>Inactivated Polio Vaccine (IPV)</a:t>
            </a:r>
            <a:endParaRPr lang="en-US" sz="2100" dirty="0"/>
          </a:p>
          <a:p>
            <a:pPr>
              <a:lnSpc>
                <a:spcPct val="90000"/>
              </a:lnSpc>
            </a:pPr>
            <a:r>
              <a:rPr lang="en-US" sz="2100" dirty="0" err="1" smtClean="0"/>
              <a:t>Diptheria</a:t>
            </a:r>
            <a:r>
              <a:rPr lang="en-US" sz="2100" dirty="0" smtClean="0"/>
              <a:t>, tetanus, pertussis (DTP or DTC or </a:t>
            </a:r>
            <a:r>
              <a:rPr lang="en-US" sz="2100" dirty="0" err="1" smtClean="0"/>
              <a:t>DTaP</a:t>
            </a:r>
            <a:r>
              <a:rPr lang="en-US" sz="2100" dirty="0" smtClean="0"/>
              <a:t>)</a:t>
            </a:r>
          </a:p>
          <a:p>
            <a:pPr>
              <a:lnSpc>
                <a:spcPct val="90000"/>
              </a:lnSpc>
            </a:pPr>
            <a:r>
              <a:rPr lang="en-US" sz="2200" dirty="0" smtClean="0"/>
              <a:t>Hepatitis </a:t>
            </a:r>
            <a:r>
              <a:rPr lang="en-US" sz="2200" dirty="0"/>
              <a:t>B </a:t>
            </a:r>
            <a:r>
              <a:rPr lang="en-US" sz="2200" dirty="0" smtClean="0"/>
              <a:t>vaccine (HepB or HBV)</a:t>
            </a:r>
          </a:p>
          <a:p>
            <a:pPr>
              <a:lnSpc>
                <a:spcPct val="90000"/>
              </a:lnSpc>
            </a:pPr>
            <a:r>
              <a:rPr lang="en-US" sz="2200" i="1" dirty="0" err="1" smtClean="0"/>
              <a:t>Haemophilus</a:t>
            </a:r>
            <a:r>
              <a:rPr lang="en-US" sz="2200" i="1" dirty="0" smtClean="0"/>
              <a:t> </a:t>
            </a:r>
            <a:r>
              <a:rPr lang="en-US" sz="2200" i="1" dirty="0" err="1"/>
              <a:t>Influenzae</a:t>
            </a:r>
            <a:r>
              <a:rPr lang="en-US" sz="2200" dirty="0"/>
              <a:t> type B </a:t>
            </a:r>
            <a:r>
              <a:rPr lang="en-US" sz="2200" dirty="0" smtClean="0"/>
              <a:t>vaccine  (</a:t>
            </a:r>
            <a:r>
              <a:rPr lang="en-US" sz="2200" dirty="0" err="1" smtClean="0"/>
              <a:t>Hib</a:t>
            </a:r>
            <a:r>
              <a:rPr lang="en-US" sz="2200" dirty="0" smtClean="0"/>
              <a:t>)</a:t>
            </a:r>
          </a:p>
          <a:p>
            <a:pPr>
              <a:lnSpc>
                <a:spcPct val="90000"/>
              </a:lnSpc>
            </a:pPr>
            <a:r>
              <a:rPr lang="en-US" sz="2200" dirty="0"/>
              <a:t>M</a:t>
            </a:r>
            <a:r>
              <a:rPr lang="en-US" sz="2200" dirty="0" smtClean="0"/>
              <a:t>easles containing vaccine (MCV) </a:t>
            </a:r>
          </a:p>
          <a:p>
            <a:pPr>
              <a:lnSpc>
                <a:spcPct val="90000"/>
              </a:lnSpc>
            </a:pPr>
            <a:r>
              <a:rPr lang="en-US" sz="2200" dirty="0" smtClean="0"/>
              <a:t>Rubella</a:t>
            </a:r>
            <a:r>
              <a:rPr lang="en-US" sz="2200" b="1" dirty="0" smtClean="0"/>
              <a:t>  </a:t>
            </a:r>
          </a:p>
          <a:p>
            <a:pPr>
              <a:lnSpc>
                <a:spcPct val="90000"/>
              </a:lnSpc>
            </a:pPr>
            <a:r>
              <a:rPr lang="en-US" sz="2200" dirty="0" smtClean="0"/>
              <a:t>Pneumococcal conjugate vaccine  (PCV)</a:t>
            </a:r>
            <a:endParaRPr lang="en-US" sz="2200" dirty="0"/>
          </a:p>
          <a:p>
            <a:pPr>
              <a:lnSpc>
                <a:spcPct val="90000"/>
              </a:lnSpc>
            </a:pPr>
            <a:r>
              <a:rPr lang="en-US" sz="2200" dirty="0" smtClean="0"/>
              <a:t>Rotavirus vaccine  (RV)</a:t>
            </a:r>
          </a:p>
          <a:p>
            <a:pPr>
              <a:lnSpc>
                <a:spcPct val="90000"/>
              </a:lnSpc>
            </a:pPr>
            <a:r>
              <a:rPr lang="en-US" sz="2200" dirty="0" smtClean="0"/>
              <a:t>Human Papillomavirus vaccine  (HPV)</a:t>
            </a:r>
            <a:endParaRPr lang="en-US" sz="2200" dirty="0"/>
          </a:p>
          <a:p>
            <a:pPr lvl="1">
              <a:lnSpc>
                <a:spcPct val="90000"/>
              </a:lnSpc>
            </a:pPr>
            <a:endParaRPr lang="en-US" sz="1800" b="1" dirty="0"/>
          </a:p>
          <a:p>
            <a:pPr>
              <a:lnSpc>
                <a:spcPct val="90000"/>
              </a:lnSpc>
            </a:pPr>
            <a:r>
              <a:rPr lang="en-US" sz="2100" dirty="0" smtClean="0"/>
              <a:t>Recommendations for children residing in certain regions</a:t>
            </a:r>
          </a:p>
          <a:p>
            <a:pPr lvl="1">
              <a:lnSpc>
                <a:spcPct val="90000"/>
              </a:lnSpc>
            </a:pPr>
            <a:r>
              <a:rPr lang="en-US" sz="1700" dirty="0" smtClean="0"/>
              <a:t>Yellow </a:t>
            </a:r>
            <a:r>
              <a:rPr lang="en-US" sz="1700" dirty="0"/>
              <a:t>Fever </a:t>
            </a:r>
            <a:r>
              <a:rPr lang="en-US" sz="1700" dirty="0" smtClean="0"/>
              <a:t>vaccine (YF)</a:t>
            </a:r>
            <a:endParaRPr lang="en-US" sz="1700" dirty="0"/>
          </a:p>
          <a:p>
            <a:pPr lvl="1">
              <a:lnSpc>
                <a:spcPct val="90000"/>
              </a:lnSpc>
            </a:pPr>
            <a:r>
              <a:rPr lang="en-US" sz="1700" dirty="0" smtClean="0"/>
              <a:t>Japanese </a:t>
            </a:r>
            <a:r>
              <a:rPr lang="en-US" sz="1700" dirty="0"/>
              <a:t>Encephalitis </a:t>
            </a:r>
            <a:r>
              <a:rPr lang="en-US" sz="1700" dirty="0" smtClean="0"/>
              <a:t>vaccine (JE)</a:t>
            </a:r>
          </a:p>
          <a:p>
            <a:pPr lvl="1">
              <a:lnSpc>
                <a:spcPct val="90000"/>
              </a:lnSpc>
            </a:pPr>
            <a:r>
              <a:rPr lang="en-US" sz="1700" dirty="0" smtClean="0"/>
              <a:t>Meningococcal A Conjugate vaccine (MAC, </a:t>
            </a:r>
            <a:r>
              <a:rPr lang="en-US" sz="1700" dirty="0" err="1" smtClean="0"/>
              <a:t>MenAfriVac</a:t>
            </a:r>
            <a:r>
              <a:rPr lang="en-US" sz="1700" dirty="0" smtClean="0"/>
              <a:t>)</a:t>
            </a:r>
            <a:endParaRPr lang="en-US" sz="2000" dirty="0"/>
          </a:p>
          <a:p>
            <a:pPr>
              <a:lnSpc>
                <a:spcPct val="90000"/>
              </a:lnSpc>
            </a:pPr>
            <a:endParaRPr lang="en-US" sz="2000" dirty="0"/>
          </a:p>
        </p:txBody>
      </p:sp>
    </p:spTree>
    <p:extLst>
      <p:ext uri="{BB962C8B-B14F-4D97-AF65-F5344CB8AC3E}">
        <p14:creationId xmlns:p14="http://schemas.microsoft.com/office/powerpoint/2010/main" val="1851638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Vaccines Are Packaged</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a:t>Certain antigens </a:t>
            </a:r>
            <a:r>
              <a:rPr lang="en-US" dirty="0" smtClean="0"/>
              <a:t>usually presented as combination </a:t>
            </a:r>
            <a:r>
              <a:rPr lang="en-US" dirty="0"/>
              <a:t>vaccines</a:t>
            </a:r>
          </a:p>
          <a:p>
            <a:pPr lvl="1"/>
            <a:r>
              <a:rPr lang="en-US" dirty="0"/>
              <a:t>MR vaccine = measles and rubella</a:t>
            </a:r>
          </a:p>
          <a:p>
            <a:pPr lvl="1"/>
            <a:r>
              <a:rPr lang="en-US" dirty="0"/>
              <a:t>Pentavalent vaccine = </a:t>
            </a:r>
            <a:r>
              <a:rPr lang="en-US" dirty="0" err="1"/>
              <a:t>diptheria</a:t>
            </a:r>
            <a:r>
              <a:rPr lang="en-US" dirty="0"/>
              <a:t>, tetanus, pertussis, HepB, </a:t>
            </a:r>
            <a:r>
              <a:rPr lang="en-US" dirty="0" err="1"/>
              <a:t>Hib</a:t>
            </a:r>
            <a:endParaRPr lang="en-US" dirty="0"/>
          </a:p>
          <a:p>
            <a:r>
              <a:rPr lang="en-US" dirty="0" smtClean="0"/>
              <a:t>Most vaccines packaged as multi-dose vials</a:t>
            </a:r>
          </a:p>
          <a:p>
            <a:pPr lvl="1"/>
            <a:r>
              <a:rPr lang="en-US" dirty="0" smtClean="0"/>
              <a:t>Measles vaccine vial = 10-dose, 5-dose, 1-dose</a:t>
            </a:r>
          </a:p>
          <a:p>
            <a:pPr lvl="1"/>
            <a:r>
              <a:rPr lang="en-US" dirty="0" smtClean="0"/>
              <a:t>Polio vaccine vial = 20-dose, 10-dose</a:t>
            </a:r>
          </a:p>
          <a:p>
            <a:pPr lvl="1"/>
            <a:r>
              <a:rPr lang="en-US" dirty="0" smtClean="0"/>
              <a:t>Pentavalent vaccine vial = 10-dose</a:t>
            </a:r>
          </a:p>
          <a:p>
            <a:r>
              <a:rPr lang="en-US" dirty="0" smtClean="0"/>
              <a:t>Certain vaccines are freeze-dried and require reconstitution upon use</a:t>
            </a:r>
          </a:p>
          <a:p>
            <a:pPr lvl="1"/>
            <a:r>
              <a:rPr lang="en-US" dirty="0" smtClean="0"/>
              <a:t>Measles, BCG, Yellow Fever and certain </a:t>
            </a:r>
            <a:r>
              <a:rPr lang="en-US" dirty="0" err="1" smtClean="0"/>
              <a:t>Hib</a:t>
            </a:r>
            <a:r>
              <a:rPr lang="en-US" dirty="0" smtClean="0"/>
              <a:t> formulations</a:t>
            </a:r>
          </a:p>
          <a:p>
            <a:pPr lvl="1"/>
            <a:r>
              <a:rPr lang="en-US" dirty="0" smtClean="0"/>
              <a:t>Once reconstituted, can only be used for 8 hours</a:t>
            </a:r>
          </a:p>
          <a:p>
            <a:pPr lvl="1"/>
            <a:r>
              <a:rPr lang="en-US" dirty="0" smtClean="0"/>
              <a:t>Vaccines not requiring reconstitution can be used up to 30 days after vial is opened</a:t>
            </a:r>
            <a:endParaRPr lang="en-US" dirty="0"/>
          </a:p>
        </p:txBody>
      </p:sp>
    </p:spTree>
    <p:extLst>
      <p:ext uri="{BB962C8B-B14F-4D97-AF65-F5344CB8AC3E}">
        <p14:creationId xmlns:p14="http://schemas.microsoft.com/office/powerpoint/2010/main" val="120295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685800" y="117475"/>
            <a:ext cx="7772400" cy="949325"/>
          </a:xfrm>
        </p:spPr>
        <p:txBody>
          <a:bodyPr>
            <a:normAutofit fontScale="90000"/>
          </a:bodyPr>
          <a:lstStyle/>
          <a:p>
            <a:r>
              <a:rPr lang="en-US" sz="3100" dirty="0" smtClean="0"/>
              <a:t>WHO-Recommended</a:t>
            </a:r>
            <a:r>
              <a:rPr lang="en-US" sz="3100" baseline="30000" dirty="0" smtClean="0"/>
              <a:t>#</a:t>
            </a:r>
            <a:r>
              <a:rPr lang="en-US" sz="3100" dirty="0" smtClean="0"/>
              <a:t/>
            </a:r>
            <a:br>
              <a:rPr lang="en-US" sz="3100" dirty="0" smtClean="0"/>
            </a:br>
            <a:r>
              <a:rPr lang="en-US" sz="3100" dirty="0" smtClean="0"/>
              <a:t>Routine Immunizations &amp; Immunization Schedule</a:t>
            </a:r>
            <a:r>
              <a:rPr lang="en-US" sz="2400" dirty="0" smtClean="0"/>
              <a:t/>
            </a:r>
            <a:br>
              <a:rPr lang="en-US" sz="2400" dirty="0" smtClean="0"/>
            </a:br>
            <a:r>
              <a:rPr lang="en-US" sz="2400" dirty="0" smtClean="0"/>
              <a:t> </a:t>
            </a:r>
            <a:endParaRPr lang="en-US" sz="2400" dirty="0"/>
          </a:p>
        </p:txBody>
      </p:sp>
      <p:graphicFrame>
        <p:nvGraphicFramePr>
          <p:cNvPr id="166969" name="Group 57"/>
          <p:cNvGraphicFramePr>
            <a:graphicFrameLocks noGrp="1"/>
          </p:cNvGraphicFramePr>
          <p:nvPr>
            <p:ph type="tbl" idx="1"/>
            <p:extLst>
              <p:ext uri="{D42A27DB-BD31-4B8C-83A1-F6EECF244321}">
                <p14:modId xmlns:p14="http://schemas.microsoft.com/office/powerpoint/2010/main" val="3520950636"/>
              </p:ext>
            </p:extLst>
          </p:nvPr>
        </p:nvGraphicFramePr>
        <p:xfrm>
          <a:off x="457200" y="914402"/>
          <a:ext cx="8077200" cy="4952998"/>
        </p:xfrm>
        <a:graphic>
          <a:graphicData uri="http://schemas.openxmlformats.org/drawingml/2006/table">
            <a:tbl>
              <a:tblPr/>
              <a:tblGrid>
                <a:gridCol w="1303800"/>
                <a:gridCol w="1939800"/>
                <a:gridCol w="1208400"/>
                <a:gridCol w="1208400"/>
                <a:gridCol w="1208400"/>
                <a:gridCol w="1208400"/>
              </a:tblGrid>
              <a:tr h="86123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Age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Traditional Vaccines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sng" strike="noStrike" cap="none" normalizeH="0" baseline="0" dirty="0" smtClean="0">
                          <a:ln>
                            <a:noFill/>
                          </a:ln>
                          <a:solidFill>
                            <a:schemeClr val="tx1"/>
                          </a:solidFill>
                          <a:effectLst/>
                          <a:latin typeface="Arial" charset="0"/>
                        </a:rPr>
                        <a:t>Hepatitis B Vaccine</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      or       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 </a:t>
                      </a:r>
                      <a:r>
                        <a:rPr kumimoji="0" lang="en-US" sz="1400" b="0" i="0" u="none" strike="noStrike" cap="none" normalizeH="0" baseline="0" dirty="0" err="1" smtClean="0">
                          <a:ln>
                            <a:noFill/>
                          </a:ln>
                          <a:solidFill>
                            <a:schemeClr val="tx1"/>
                          </a:solidFill>
                          <a:effectLst/>
                          <a:latin typeface="Arial" charset="0"/>
                        </a:rPr>
                        <a:t>Influenzae</a:t>
                      </a:r>
                      <a:endParaRPr kumimoji="0" lang="en-US" sz="14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Newer vaccines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93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Birth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BCG, OPV0</a:t>
                      </a:r>
                      <a:endParaRPr kumimoji="0" lang="en-US" sz="14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HepB1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4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6 weeks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DTP1, OPV1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HepB2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HepB1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Hib1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PCV1, RV1*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963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10 weeks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DTP2, OPV2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HepB2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Hib2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PCV2, RV2*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12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14 weeks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DTP3, OPV3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HepB3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smtClean="0">
                          <a:ln>
                            <a:noFill/>
                          </a:ln>
                          <a:solidFill>
                            <a:schemeClr val="tx1"/>
                          </a:solidFill>
                          <a:effectLst/>
                          <a:latin typeface="Arial" charset="0"/>
                        </a:rPr>
                        <a:t>HepB3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Hib3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PCV3, RV3*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123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 or 12 months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Measles, Rubella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(YF and JE**)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42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9-13 years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HPV1-3***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457200" y="5943600"/>
            <a:ext cx="8534400" cy="830997"/>
          </a:xfrm>
          <a:prstGeom prst="rect">
            <a:avLst/>
          </a:prstGeom>
          <a:noFill/>
        </p:spPr>
        <p:txBody>
          <a:bodyPr wrap="square" rtlCol="0">
            <a:spAutoFit/>
          </a:bodyPr>
          <a:lstStyle/>
          <a:p>
            <a:r>
              <a:rPr lang="en-US" sz="1200" i="1" dirty="0" smtClean="0"/>
              <a:t>#See WHO recommendation summary tables:   </a:t>
            </a:r>
            <a:r>
              <a:rPr lang="en-US" sz="1200" i="1" dirty="0" smtClean="0">
                <a:solidFill>
                  <a:schemeClr val="accent1"/>
                </a:solidFill>
              </a:rPr>
              <a:t>http</a:t>
            </a:r>
            <a:r>
              <a:rPr lang="en-US" sz="1200" i="1" dirty="0">
                <a:solidFill>
                  <a:schemeClr val="accent1"/>
                </a:solidFill>
              </a:rPr>
              <a:t>://www.who.int/immunization/policy/immunization_tables/en/index.html</a:t>
            </a:r>
            <a:endParaRPr lang="en-US" sz="1200" i="1" dirty="0" smtClean="0">
              <a:solidFill>
                <a:schemeClr val="accent1"/>
              </a:solidFill>
            </a:endParaRPr>
          </a:p>
          <a:p>
            <a:r>
              <a:rPr lang="en-US" sz="1200" i="1" dirty="0" smtClean="0"/>
              <a:t> * doses required for </a:t>
            </a:r>
            <a:r>
              <a:rPr lang="en-US" sz="1200" i="1" dirty="0" err="1" smtClean="0"/>
              <a:t>Rotarix</a:t>
            </a:r>
            <a:r>
              <a:rPr lang="en-US" sz="1200" i="1" dirty="0" smtClean="0"/>
              <a:t>; 2 doses required for Rota </a:t>
            </a:r>
            <a:r>
              <a:rPr lang="en-US" sz="1200" i="1" dirty="0" err="1" smtClean="0"/>
              <a:t>Teq</a:t>
            </a:r>
            <a:endParaRPr lang="en-US" sz="1200" i="1" dirty="0" smtClean="0"/>
          </a:p>
          <a:p>
            <a:r>
              <a:rPr lang="en-US" sz="1200" i="1" dirty="0" smtClean="0"/>
              <a:t>**Yellow fever and JE vaccine are given to children residing in certain regions</a:t>
            </a:r>
          </a:p>
          <a:p>
            <a:r>
              <a:rPr lang="en-US" sz="1200" i="1" dirty="0" smtClean="0"/>
              <a:t>***HPV-</a:t>
            </a:r>
            <a:r>
              <a:rPr lang="en-US" sz="1200" i="1" dirty="0" err="1" smtClean="0"/>
              <a:t>quadrivalent</a:t>
            </a:r>
            <a:r>
              <a:rPr lang="en-US" sz="1200" i="1" dirty="0" smtClean="0"/>
              <a:t> requires 3 doses; 2</a:t>
            </a:r>
            <a:r>
              <a:rPr lang="en-US" sz="1200" i="1" baseline="30000" dirty="0" smtClean="0"/>
              <a:t>nd</a:t>
            </a:r>
            <a:r>
              <a:rPr lang="en-US" sz="1200" i="1" dirty="0" smtClean="0"/>
              <a:t> dose given 2 months after 1</a:t>
            </a:r>
            <a:r>
              <a:rPr lang="en-US" sz="1200" i="1" baseline="30000" dirty="0" smtClean="0"/>
              <a:t>st</a:t>
            </a:r>
            <a:r>
              <a:rPr lang="en-US" sz="1200" i="1" dirty="0" smtClean="0"/>
              <a:t> and 3</a:t>
            </a:r>
            <a:r>
              <a:rPr lang="en-US" sz="1200" i="1" baseline="30000" dirty="0" smtClean="0"/>
              <a:t>rd</a:t>
            </a:r>
            <a:r>
              <a:rPr lang="en-US" sz="1200" i="1" dirty="0" smtClean="0"/>
              <a:t> dose given 4 months after 2</a:t>
            </a:r>
            <a:r>
              <a:rPr lang="en-US" sz="1200" i="1" baseline="30000" dirty="0" smtClean="0"/>
              <a:t>nd</a:t>
            </a:r>
            <a:r>
              <a:rPr lang="en-US" sz="1200" i="1" dirty="0" smtClean="0"/>
              <a:t> dose.</a:t>
            </a:r>
            <a:endParaRPr lang="en-US" sz="1200" i="1" dirty="0"/>
          </a:p>
        </p:txBody>
      </p:sp>
    </p:spTree>
    <p:extLst>
      <p:ext uri="{BB962C8B-B14F-4D97-AF65-F5344CB8AC3E}">
        <p14:creationId xmlns:p14="http://schemas.microsoft.com/office/powerpoint/2010/main" val="1045012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0"/>
            <a:ext cx="8839200" cy="1371600"/>
          </a:xfrm>
        </p:spPr>
        <p:txBody>
          <a:bodyPr/>
          <a:lstStyle/>
          <a:p>
            <a:r>
              <a:rPr lang="en-US" sz="3300" dirty="0" smtClean="0"/>
              <a:t>Schedules Do Vary By Country</a:t>
            </a:r>
            <a:endParaRPr lang="en-US" sz="3800" dirty="0"/>
          </a:p>
        </p:txBody>
      </p:sp>
      <p:graphicFrame>
        <p:nvGraphicFramePr>
          <p:cNvPr id="13378" name="Group 66"/>
          <p:cNvGraphicFramePr>
            <a:graphicFrameLocks noGrp="1"/>
          </p:cNvGraphicFramePr>
          <p:nvPr>
            <p:ph type="tbl" idx="1"/>
            <p:extLst>
              <p:ext uri="{D42A27DB-BD31-4B8C-83A1-F6EECF244321}">
                <p14:modId xmlns:p14="http://schemas.microsoft.com/office/powerpoint/2010/main" val="2630189886"/>
              </p:ext>
            </p:extLst>
          </p:nvPr>
        </p:nvGraphicFramePr>
        <p:xfrm>
          <a:off x="381000" y="1219200"/>
          <a:ext cx="8229600" cy="4478339"/>
        </p:xfrm>
        <a:graphic>
          <a:graphicData uri="http://schemas.openxmlformats.org/drawingml/2006/table">
            <a:tbl>
              <a:tblPr/>
              <a:tblGrid>
                <a:gridCol w="1597025"/>
                <a:gridCol w="2378075"/>
                <a:gridCol w="2260600"/>
                <a:gridCol w="1993900"/>
              </a:tblGrid>
              <a:tr h="37699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Age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Bangladesh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Kenya</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Haiti</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9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Birth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BCG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BCG, OPV0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BCG, OPV0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9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6 weeks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Penta1, OPV1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Penta1, OPV1, PCV1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DTP1, OPV1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9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10 weeks </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Penta2, OPV2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Penta2, OPV2, PCV2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DTP2, OPV2</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87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14 weeks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Penta3, OPV3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Penta3, OPV3, PCV3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DTP3, OPV3</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36 weeks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OPV4, Measles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99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1" i="0" u="none" strike="noStrike" cap="none" normalizeH="0" baseline="0" smtClean="0">
                          <a:ln>
                            <a:noFill/>
                          </a:ln>
                          <a:solidFill>
                            <a:schemeClr val="tx1"/>
                          </a:solidFill>
                          <a:effectLst/>
                          <a:latin typeface="Arial" charset="0"/>
                        </a:rPr>
                        <a:t>9 months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Measles, Yellow Fever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Measles-Rubella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71" name="Text Box 59"/>
          <p:cNvSpPr txBox="1">
            <a:spLocks noChangeArrowheads="1"/>
          </p:cNvSpPr>
          <p:nvPr/>
        </p:nvSpPr>
        <p:spPr bwMode="auto">
          <a:xfrm>
            <a:off x="381000" y="5943600"/>
            <a:ext cx="8305800" cy="738664"/>
          </a:xfrm>
          <a:prstGeom prst="rect">
            <a:avLst/>
          </a:prstGeom>
          <a:noFill/>
          <a:ln w="9525">
            <a:noFill/>
            <a:miter lim="800000"/>
            <a:headEnd/>
            <a:tailEnd/>
          </a:ln>
          <a:effectLst/>
        </p:spPr>
        <p:txBody>
          <a:bodyPr wrap="square">
            <a:spAutoFit/>
          </a:bodyPr>
          <a:lstStyle/>
          <a:p>
            <a:r>
              <a:rPr lang="en-US" sz="2400" dirty="0"/>
              <a:t>Source: </a:t>
            </a:r>
            <a:r>
              <a:rPr lang="en-US" sz="2400" dirty="0" smtClean="0"/>
              <a:t>WHO immunization schedule database, October 2011</a:t>
            </a:r>
          </a:p>
          <a:p>
            <a:r>
              <a:rPr lang="en-US" dirty="0" smtClean="0">
                <a:hlinkClick r:id="rId2"/>
              </a:rPr>
              <a:t>http://www.who.int/immunization_monitoring/en/globalsummary/scheduleselect.cfm</a:t>
            </a:r>
            <a:endParaRPr lang="en-US" dirty="0"/>
          </a:p>
        </p:txBody>
      </p:sp>
    </p:spTree>
    <p:extLst>
      <p:ext uri="{BB962C8B-B14F-4D97-AF65-F5344CB8AC3E}">
        <p14:creationId xmlns:p14="http://schemas.microsoft.com/office/powerpoint/2010/main" val="23609476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Vaccination Schedule Poster</a:t>
            </a:r>
            <a:endParaRPr lang="en-US" dirty="0"/>
          </a:p>
        </p:txBody>
      </p:sp>
      <p:sp>
        <p:nvSpPr>
          <p:cNvPr id="3" name="Content Placeholder 2"/>
          <p:cNvSpPr>
            <a:spLocks noGrp="1"/>
          </p:cNvSpPr>
          <p:nvPr>
            <p:ph idx="1"/>
          </p:nvPr>
        </p:nvSpPr>
        <p:spPr/>
        <p:txBody>
          <a:bodyPr/>
          <a:lstStyle/>
          <a:p>
            <a:endParaRPr lang="en-US"/>
          </a:p>
        </p:txBody>
      </p:sp>
      <p:pic>
        <p:nvPicPr>
          <p:cNvPr id="5122" name="Picture 2" descr="E:\DCIM2\100EKM23\IMG_172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 b="-17086"/>
          <a:stretch/>
        </p:blipFill>
        <p:spPr bwMode="auto">
          <a:xfrm>
            <a:off x="1066800" y="1295400"/>
            <a:ext cx="7696200" cy="1026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44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Country RI Guidelines &amp; Policies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Countries often have an EPI policy and implementation document</a:t>
            </a:r>
          </a:p>
          <a:p>
            <a:r>
              <a:rPr lang="en-US" dirty="0" smtClean="0"/>
              <a:t>Common policies include</a:t>
            </a:r>
          </a:p>
          <a:p>
            <a:pPr lvl="1"/>
            <a:r>
              <a:rPr lang="en-US" dirty="0" smtClean="0"/>
              <a:t>The immunization schedule</a:t>
            </a:r>
          </a:p>
          <a:p>
            <a:pPr lvl="1"/>
            <a:r>
              <a:rPr lang="en-US" dirty="0"/>
              <a:t>The eligible age of </a:t>
            </a:r>
            <a:r>
              <a:rPr lang="en-US" dirty="0" smtClean="0"/>
              <a:t>vaccination per vaccine</a:t>
            </a:r>
            <a:endParaRPr lang="en-US" dirty="0"/>
          </a:p>
          <a:p>
            <a:pPr lvl="1"/>
            <a:r>
              <a:rPr lang="en-US" dirty="0" smtClean="0"/>
              <a:t>How a vaccinator should administer vaccinations (e.g. dosage, route, site of administration)</a:t>
            </a:r>
          </a:p>
          <a:p>
            <a:pPr lvl="1"/>
            <a:r>
              <a:rPr lang="en-US" dirty="0" smtClean="0"/>
              <a:t>Which staff are allowed to administer vaccinations</a:t>
            </a:r>
          </a:p>
          <a:p>
            <a:pPr lvl="1"/>
            <a:r>
              <a:rPr lang="en-US" dirty="0" smtClean="0"/>
              <a:t>Storage of vaccines, use of opened vials</a:t>
            </a:r>
          </a:p>
          <a:p>
            <a:pPr lvl="1"/>
            <a:r>
              <a:rPr lang="en-US" dirty="0" smtClean="0"/>
              <a:t>Contraindications to vaccination</a:t>
            </a:r>
          </a:p>
          <a:p>
            <a:pPr lvl="1"/>
            <a:r>
              <a:rPr lang="en-US" dirty="0" smtClean="0"/>
              <a:t>How to respond to adverse events following immunization</a:t>
            </a:r>
          </a:p>
          <a:p>
            <a:pPr lvl="1"/>
            <a:r>
              <a:rPr lang="en-US" dirty="0" smtClean="0"/>
              <a:t>Cold chain maintenance</a:t>
            </a:r>
          </a:p>
          <a:p>
            <a:pPr lvl="1"/>
            <a:r>
              <a:rPr lang="en-US" dirty="0" smtClean="0"/>
              <a:t>Recording and reporting practices</a:t>
            </a:r>
          </a:p>
          <a:p>
            <a:pPr lvl="1"/>
            <a:r>
              <a:rPr lang="en-US" dirty="0" smtClean="0"/>
              <a:t>How to conduct social mobilization to mothers, local leaders and key stakeholders</a:t>
            </a:r>
          </a:p>
          <a:p>
            <a:pPr lvl="1"/>
            <a:r>
              <a:rPr lang="en-US" dirty="0" smtClean="0"/>
              <a:t>Responsibilities of each administrative level / staff member</a:t>
            </a:r>
          </a:p>
          <a:p>
            <a:pPr lvl="1"/>
            <a:r>
              <a:rPr lang="en-US" dirty="0" smtClean="0"/>
              <a:t>Key methods for providing immunization services</a:t>
            </a:r>
            <a:endParaRPr lang="en-US" sz="3000" dirty="0" smtClean="0"/>
          </a:p>
          <a:p>
            <a:pPr lvl="1"/>
            <a:endParaRPr lang="en-US" dirty="0"/>
          </a:p>
        </p:txBody>
      </p:sp>
    </p:spTree>
    <p:extLst>
      <p:ext uri="{BB962C8B-B14F-4D97-AF65-F5344CB8AC3E}">
        <p14:creationId xmlns:p14="http://schemas.microsoft.com/office/powerpoint/2010/main" val="3853903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the RI System</a:t>
            </a:r>
            <a:endParaRPr lang="en-US" dirty="0"/>
          </a:p>
        </p:txBody>
      </p:sp>
    </p:spTree>
    <p:extLst>
      <p:ext uri="{BB962C8B-B14F-4D97-AF65-F5344CB8AC3E}">
        <p14:creationId xmlns:p14="http://schemas.microsoft.com/office/powerpoint/2010/main" val="403669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76200"/>
            <a:ext cx="8153400" cy="990600"/>
          </a:xfrm>
        </p:spPr>
        <p:txBody>
          <a:bodyPr>
            <a:normAutofit/>
          </a:bodyPr>
          <a:lstStyle/>
          <a:p>
            <a:pPr eaLnBrk="1" hangingPunct="1"/>
            <a:r>
              <a:rPr lang="en-US" dirty="0" smtClean="0"/>
              <a:t>RI  System Components</a:t>
            </a:r>
          </a:p>
        </p:txBody>
      </p:sp>
      <p:sp>
        <p:nvSpPr>
          <p:cNvPr id="5" name="Oval 4"/>
          <p:cNvSpPr/>
          <p:nvPr/>
        </p:nvSpPr>
        <p:spPr>
          <a:xfrm>
            <a:off x="2005312" y="1404938"/>
            <a:ext cx="3423675" cy="1262062"/>
          </a:xfrm>
          <a:prstGeom prst="ellipse">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895600" y="1541464"/>
            <a:ext cx="2501461" cy="1006305"/>
          </a:xfrm>
          <a:prstGeom prst="ellipse">
            <a:avLst/>
          </a:prstGeom>
          <a:solidFill>
            <a:schemeClr val="bg1"/>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schemeClr val="tx1">
                    <a:lumMod val="95000"/>
                    <a:lumOff val="5000"/>
                  </a:schemeClr>
                </a:solidFill>
              </a:rPr>
              <a:t>              </a:t>
            </a:r>
          </a:p>
        </p:txBody>
      </p:sp>
      <p:sp>
        <p:nvSpPr>
          <p:cNvPr id="7" name="Oval 6"/>
          <p:cNvSpPr/>
          <p:nvPr/>
        </p:nvSpPr>
        <p:spPr>
          <a:xfrm>
            <a:off x="3812431" y="1772001"/>
            <a:ext cx="1537316" cy="538861"/>
          </a:xfrm>
          <a:prstGeom prst="ellipse">
            <a:avLst/>
          </a:prstGeom>
          <a:solidFill>
            <a:srgbClr val="92D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tx1">
                    <a:lumMod val="95000"/>
                    <a:lumOff val="5000"/>
                  </a:schemeClr>
                </a:solidFill>
              </a:rPr>
              <a:t>Immunization System</a:t>
            </a:r>
          </a:p>
        </p:txBody>
      </p:sp>
      <p:sp>
        <p:nvSpPr>
          <p:cNvPr id="6150" name="TextBox 7"/>
          <p:cNvSpPr txBox="1">
            <a:spLocks noChangeArrowheads="1"/>
          </p:cNvSpPr>
          <p:nvPr/>
        </p:nvSpPr>
        <p:spPr bwMode="auto">
          <a:xfrm>
            <a:off x="3124200" y="1810694"/>
            <a:ext cx="662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Calibri" pitchFamily="34" charset="0"/>
              </a:rPr>
              <a:t>Health </a:t>
            </a:r>
            <a:r>
              <a:rPr lang="en-US" sz="1200" dirty="0" smtClean="0">
                <a:latin typeface="Calibri" pitchFamily="34" charset="0"/>
              </a:rPr>
              <a:t>System</a:t>
            </a:r>
            <a:endParaRPr lang="en-US" sz="1200" dirty="0">
              <a:latin typeface="Calibri" pitchFamily="34" charset="0"/>
            </a:endParaRPr>
          </a:p>
        </p:txBody>
      </p:sp>
      <p:sp>
        <p:nvSpPr>
          <p:cNvPr id="6151" name="TextBox 8"/>
          <p:cNvSpPr txBox="1">
            <a:spLocks noChangeArrowheads="1"/>
          </p:cNvSpPr>
          <p:nvPr/>
        </p:nvSpPr>
        <p:spPr bwMode="auto">
          <a:xfrm>
            <a:off x="1987207" y="1800952"/>
            <a:ext cx="1186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Calibri" pitchFamily="34" charset="0"/>
              </a:rPr>
              <a:t>External</a:t>
            </a:r>
          </a:p>
          <a:p>
            <a:pPr eaLnBrk="1" hangingPunct="1"/>
            <a:r>
              <a:rPr lang="en-US" sz="1200" dirty="0">
                <a:latin typeface="Calibri" pitchFamily="34" charset="0"/>
              </a:rPr>
              <a:t>Environment</a:t>
            </a:r>
          </a:p>
        </p:txBody>
      </p:sp>
      <p:sp>
        <p:nvSpPr>
          <p:cNvPr id="10" name="TextBox 9"/>
          <p:cNvSpPr txBox="1"/>
          <p:nvPr/>
        </p:nvSpPr>
        <p:spPr>
          <a:xfrm>
            <a:off x="114300" y="1362547"/>
            <a:ext cx="1524000" cy="1348638"/>
          </a:xfrm>
          <a:prstGeom prst="rect">
            <a:avLst/>
          </a:prstGeom>
          <a:solidFill>
            <a:schemeClr val="bg1">
              <a:lumMod val="85000"/>
            </a:schemeClr>
          </a:solidFill>
        </p:spPr>
        <p:txBody>
          <a:bodyPr>
            <a:normAutofit/>
          </a:bodyPr>
          <a:lstStyle/>
          <a:p>
            <a:pPr algn="ctr" fontAlgn="auto">
              <a:spcBef>
                <a:spcPts val="0"/>
              </a:spcBef>
              <a:spcAft>
                <a:spcPts val="0"/>
              </a:spcAft>
              <a:defRPr/>
            </a:pPr>
            <a:r>
              <a:rPr lang="en-US" dirty="0">
                <a:latin typeface="+mn-lt"/>
              </a:rPr>
              <a:t>The Immunization System Environment</a:t>
            </a:r>
          </a:p>
        </p:txBody>
      </p:sp>
      <p:sp>
        <p:nvSpPr>
          <p:cNvPr id="19" name="Rectangle 18"/>
          <p:cNvSpPr/>
          <p:nvPr/>
        </p:nvSpPr>
        <p:spPr>
          <a:xfrm>
            <a:off x="3091034" y="3556000"/>
            <a:ext cx="2182642" cy="12168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lumMod val="95000"/>
                    <a:lumOff val="5000"/>
                  </a:schemeClr>
                </a:solidFill>
              </a:rPr>
              <a:t>Immunization Service Delivery</a:t>
            </a:r>
          </a:p>
        </p:txBody>
      </p:sp>
      <p:sp>
        <p:nvSpPr>
          <p:cNvPr id="20" name="Rectangle 19"/>
          <p:cNvSpPr/>
          <p:nvPr/>
        </p:nvSpPr>
        <p:spPr>
          <a:xfrm>
            <a:off x="3097215" y="4772819"/>
            <a:ext cx="1483874" cy="108695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lumMod val="95000"/>
                    <a:lumOff val="5000"/>
                  </a:schemeClr>
                </a:solidFill>
              </a:rPr>
              <a:t>Vaccine </a:t>
            </a:r>
            <a:r>
              <a:rPr lang="en-US" sz="1600" dirty="0" smtClean="0">
                <a:solidFill>
                  <a:schemeClr val="tx1">
                    <a:lumMod val="95000"/>
                    <a:lumOff val="5000"/>
                  </a:schemeClr>
                </a:solidFill>
              </a:rPr>
              <a:t>Supply &amp; Quality</a:t>
            </a:r>
            <a:endParaRPr lang="en-US" sz="1600" dirty="0">
              <a:solidFill>
                <a:schemeClr val="tx1">
                  <a:lumMod val="95000"/>
                  <a:lumOff val="5000"/>
                </a:schemeClr>
              </a:solidFill>
            </a:endParaRPr>
          </a:p>
        </p:txBody>
      </p:sp>
      <p:sp>
        <p:nvSpPr>
          <p:cNvPr id="21" name="Rectangle 20"/>
          <p:cNvSpPr/>
          <p:nvPr/>
        </p:nvSpPr>
        <p:spPr>
          <a:xfrm>
            <a:off x="5270586" y="3556000"/>
            <a:ext cx="2179551" cy="12168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lumMod val="95000"/>
                    <a:lumOff val="5000"/>
                  </a:schemeClr>
                </a:solidFill>
              </a:rPr>
              <a:t>Communications &amp; Community Links</a:t>
            </a:r>
            <a:endParaRPr lang="en-US" sz="1600" dirty="0">
              <a:solidFill>
                <a:schemeClr val="tx1">
                  <a:lumMod val="95000"/>
                  <a:lumOff val="5000"/>
                </a:schemeClr>
              </a:solidFill>
            </a:endParaRPr>
          </a:p>
        </p:txBody>
      </p:sp>
      <p:sp>
        <p:nvSpPr>
          <p:cNvPr id="22" name="Rectangle 21"/>
          <p:cNvSpPr/>
          <p:nvPr/>
        </p:nvSpPr>
        <p:spPr>
          <a:xfrm>
            <a:off x="3091035" y="2796439"/>
            <a:ext cx="4359102" cy="7595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Planning &amp; Management</a:t>
            </a:r>
            <a:endParaRPr lang="en-US" sz="1600" dirty="0">
              <a:solidFill>
                <a:schemeClr val="tx1"/>
              </a:solidFill>
            </a:endParaRPr>
          </a:p>
        </p:txBody>
      </p:sp>
      <p:sp>
        <p:nvSpPr>
          <p:cNvPr id="23" name="Rectangle 22"/>
          <p:cNvSpPr/>
          <p:nvPr/>
        </p:nvSpPr>
        <p:spPr>
          <a:xfrm>
            <a:off x="6006305" y="4772819"/>
            <a:ext cx="1443831" cy="108695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lumMod val="95000"/>
                    <a:lumOff val="5000"/>
                  </a:schemeClr>
                </a:solidFill>
              </a:rPr>
              <a:t>Surveillance</a:t>
            </a:r>
            <a:endParaRPr lang="en-US" sz="1600" dirty="0">
              <a:solidFill>
                <a:schemeClr val="tx1">
                  <a:lumMod val="95000"/>
                  <a:lumOff val="5000"/>
                </a:schemeClr>
              </a:solidFill>
            </a:endParaRPr>
          </a:p>
        </p:txBody>
      </p:sp>
      <p:sp>
        <p:nvSpPr>
          <p:cNvPr id="24" name="Rectangle 23"/>
          <p:cNvSpPr/>
          <p:nvPr/>
        </p:nvSpPr>
        <p:spPr>
          <a:xfrm>
            <a:off x="3097214" y="5859777"/>
            <a:ext cx="4352924" cy="7902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Monitoring </a:t>
            </a:r>
            <a:r>
              <a:rPr lang="en-US" sz="1600" dirty="0" smtClean="0">
                <a:solidFill>
                  <a:schemeClr val="tx1"/>
                </a:solidFill>
              </a:rPr>
              <a:t>&amp; Using Data for Action (Response)</a:t>
            </a:r>
            <a:endParaRPr lang="en-US" sz="1600" dirty="0">
              <a:solidFill>
                <a:schemeClr val="tx1"/>
              </a:solidFill>
            </a:endParaRPr>
          </a:p>
        </p:txBody>
      </p:sp>
      <p:sp>
        <p:nvSpPr>
          <p:cNvPr id="25" name="Rectangle 24"/>
          <p:cNvSpPr/>
          <p:nvPr/>
        </p:nvSpPr>
        <p:spPr>
          <a:xfrm>
            <a:off x="7450137" y="2796439"/>
            <a:ext cx="1236663" cy="3853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solidFill>
              </a:rPr>
              <a:t>Human Resources </a:t>
            </a:r>
          </a:p>
          <a:p>
            <a:pPr algn="ctr" fontAlgn="auto">
              <a:spcBef>
                <a:spcPts val="0"/>
              </a:spcBef>
              <a:spcAft>
                <a:spcPts val="0"/>
              </a:spcAft>
              <a:defRPr/>
            </a:pPr>
            <a:r>
              <a:rPr lang="en-US" sz="1600" dirty="0" smtClean="0">
                <a:solidFill>
                  <a:schemeClr val="tx1"/>
                </a:solidFill>
              </a:rPr>
              <a:t>&amp; </a:t>
            </a:r>
          </a:p>
          <a:p>
            <a:pPr algn="ctr" fontAlgn="auto">
              <a:spcBef>
                <a:spcPts val="0"/>
              </a:spcBef>
              <a:spcAft>
                <a:spcPts val="0"/>
              </a:spcAft>
              <a:defRPr/>
            </a:pPr>
            <a:r>
              <a:rPr lang="en-US" sz="1600" dirty="0" smtClean="0">
                <a:solidFill>
                  <a:schemeClr val="tx1"/>
                </a:solidFill>
              </a:rPr>
              <a:t>Capacity </a:t>
            </a:r>
            <a:r>
              <a:rPr lang="en-US" sz="1600" dirty="0">
                <a:solidFill>
                  <a:schemeClr val="tx1"/>
                </a:solidFill>
              </a:rPr>
              <a:t>Building</a:t>
            </a:r>
          </a:p>
        </p:txBody>
      </p:sp>
      <p:sp>
        <p:nvSpPr>
          <p:cNvPr id="27" name="Rectangle 26"/>
          <p:cNvSpPr/>
          <p:nvPr/>
        </p:nvSpPr>
        <p:spPr>
          <a:xfrm>
            <a:off x="1905000" y="2796439"/>
            <a:ext cx="1192213" cy="3853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schemeClr val="tx1"/>
                </a:solidFill>
              </a:rPr>
              <a:t>Finance</a:t>
            </a:r>
          </a:p>
        </p:txBody>
      </p:sp>
      <p:cxnSp>
        <p:nvCxnSpPr>
          <p:cNvPr id="32" name="Straight Connector 31"/>
          <p:cNvCxnSpPr/>
          <p:nvPr/>
        </p:nvCxnSpPr>
        <p:spPr>
          <a:xfrm>
            <a:off x="5206206" y="2050652"/>
            <a:ext cx="8001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06306" y="2059632"/>
            <a:ext cx="0" cy="607368"/>
          </a:xfrm>
          <a:prstGeom prst="line">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04775" y="2796439"/>
            <a:ext cx="1524000" cy="3853599"/>
          </a:xfrm>
          <a:prstGeom prst="rect">
            <a:avLst/>
          </a:prstGeom>
          <a:solidFill>
            <a:schemeClr val="bg1">
              <a:lumMod val="85000"/>
            </a:schemeClr>
          </a:solidFill>
        </p:spPr>
        <p:txBody>
          <a:bodyPr>
            <a:normAutofit/>
          </a:bodyPr>
          <a:lstStyle/>
          <a:p>
            <a:pPr algn="ctr" fontAlgn="auto">
              <a:spcBef>
                <a:spcPts val="0"/>
              </a:spcBef>
              <a:spcAft>
                <a:spcPts val="0"/>
              </a:spcAft>
              <a:defRPr/>
            </a:pPr>
            <a:r>
              <a:rPr lang="en-US" dirty="0">
                <a:latin typeface="+mn-lt"/>
              </a:rPr>
              <a:t>The </a:t>
            </a:r>
            <a:r>
              <a:rPr lang="en-US" dirty="0" smtClean="0">
                <a:latin typeface="+mn-lt"/>
              </a:rPr>
              <a:t>Routine Immunization </a:t>
            </a:r>
            <a:r>
              <a:rPr lang="en-US" dirty="0">
                <a:latin typeface="+mn-lt"/>
              </a:rPr>
              <a:t>System</a:t>
            </a:r>
          </a:p>
        </p:txBody>
      </p:sp>
      <p:sp>
        <p:nvSpPr>
          <p:cNvPr id="26" name="Rectangle 25"/>
          <p:cNvSpPr/>
          <p:nvPr/>
        </p:nvSpPr>
        <p:spPr>
          <a:xfrm>
            <a:off x="4581089" y="4772819"/>
            <a:ext cx="1514911" cy="108695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smtClean="0">
                <a:solidFill>
                  <a:schemeClr val="tx1">
                    <a:lumMod val="95000"/>
                    <a:lumOff val="5000"/>
                  </a:schemeClr>
                </a:solidFill>
              </a:rPr>
              <a:t>Cold Chain &amp; Logistics</a:t>
            </a:r>
            <a:endParaRPr lang="en-US" sz="1600" dirty="0">
              <a:solidFill>
                <a:schemeClr val="tx1">
                  <a:lumMod val="95000"/>
                  <a:lumOff val="5000"/>
                </a:schemeClr>
              </a:solidFill>
            </a:endParaRPr>
          </a:p>
        </p:txBody>
      </p:sp>
    </p:spTree>
    <p:extLst>
      <p:ext uri="{BB962C8B-B14F-4D97-AF65-F5344CB8AC3E}">
        <p14:creationId xmlns:p14="http://schemas.microsoft.com/office/powerpoint/2010/main" val="201508540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HUMAN RESOURCES &amp; CAPACITY BUILDING</a:t>
            </a:r>
            <a:endParaRPr lang="en-US" dirty="0"/>
          </a:p>
        </p:txBody>
      </p:sp>
    </p:spTree>
    <p:extLst>
      <p:ext uri="{BB962C8B-B14F-4D97-AF65-F5344CB8AC3E}">
        <p14:creationId xmlns:p14="http://schemas.microsoft.com/office/powerpoint/2010/main" val="1002904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Human Resources:  The EPI staff</a:t>
            </a:r>
            <a:endParaRPr lang="en-US"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smtClean="0"/>
              <a:t>National level</a:t>
            </a:r>
          </a:p>
          <a:p>
            <a:pPr lvl="1"/>
            <a:r>
              <a:rPr lang="en-US" dirty="0" smtClean="0"/>
              <a:t>Ministry of Health immunization team</a:t>
            </a:r>
          </a:p>
          <a:p>
            <a:pPr lvl="2"/>
            <a:r>
              <a:rPr lang="en-US" dirty="0" smtClean="0"/>
              <a:t>Led by EPI manager</a:t>
            </a:r>
          </a:p>
          <a:p>
            <a:pPr lvl="1"/>
            <a:r>
              <a:rPr lang="en-US" dirty="0" smtClean="0"/>
              <a:t>Major immunization partners</a:t>
            </a:r>
          </a:p>
          <a:p>
            <a:pPr lvl="2"/>
            <a:r>
              <a:rPr lang="en-US" dirty="0" smtClean="0"/>
              <a:t>World Health Organization:  EPI team lead by EPI focal point</a:t>
            </a:r>
          </a:p>
          <a:p>
            <a:pPr lvl="2"/>
            <a:r>
              <a:rPr lang="en-US" dirty="0" smtClean="0"/>
              <a:t>UNICEF:  Maternal &amp; Child health team with EPI focal point</a:t>
            </a:r>
          </a:p>
          <a:p>
            <a:r>
              <a:rPr lang="en-US" dirty="0" smtClean="0"/>
              <a:t>Region/district levels</a:t>
            </a:r>
          </a:p>
          <a:p>
            <a:pPr lvl="1"/>
            <a:r>
              <a:rPr lang="en-US" dirty="0" smtClean="0"/>
              <a:t>Government immunization focal point / manager</a:t>
            </a:r>
          </a:p>
          <a:p>
            <a:pPr lvl="2"/>
            <a:r>
              <a:rPr lang="en-US" dirty="0" smtClean="0"/>
              <a:t>manage district-wide operations including RI</a:t>
            </a:r>
          </a:p>
          <a:p>
            <a:r>
              <a:rPr lang="en-US" dirty="0" smtClean="0"/>
              <a:t>Facility level</a:t>
            </a:r>
          </a:p>
          <a:p>
            <a:pPr lvl="1"/>
            <a:r>
              <a:rPr lang="en-US" dirty="0" smtClean="0"/>
              <a:t>Facility medical officer-in-charge (MOIC, OIC, IC)</a:t>
            </a:r>
          </a:p>
          <a:p>
            <a:pPr lvl="2"/>
            <a:r>
              <a:rPr lang="en-US" dirty="0" smtClean="0"/>
              <a:t>Oversee reporting process, approves expenses, supervises health workers</a:t>
            </a:r>
          </a:p>
          <a:p>
            <a:pPr lvl="2"/>
            <a:r>
              <a:rPr lang="en-US" dirty="0" smtClean="0"/>
              <a:t>Usually is VPD surveillance focal point</a:t>
            </a:r>
          </a:p>
          <a:p>
            <a:pPr lvl="1"/>
            <a:r>
              <a:rPr lang="en-US" dirty="0" smtClean="0"/>
              <a:t>Health worker or vaccinator</a:t>
            </a:r>
          </a:p>
          <a:p>
            <a:pPr lvl="2"/>
            <a:r>
              <a:rPr lang="en-US" dirty="0" smtClean="0"/>
              <a:t>Provides vaccinations</a:t>
            </a:r>
          </a:p>
          <a:p>
            <a:pPr lvl="2"/>
            <a:r>
              <a:rPr lang="en-US" dirty="0" smtClean="0"/>
              <a:t>Completes monthly reports, immunization register</a:t>
            </a:r>
          </a:p>
          <a:p>
            <a:pPr lvl="2"/>
            <a:r>
              <a:rPr lang="en-US" dirty="0" smtClean="0"/>
              <a:t>Tracks immunization performance via monitoring charts, other monitoring tools</a:t>
            </a:r>
          </a:p>
        </p:txBody>
      </p:sp>
      <p:sp>
        <p:nvSpPr>
          <p:cNvPr id="4" name="TextBox 3"/>
          <p:cNvSpPr txBox="1"/>
          <p:nvPr/>
        </p:nvSpPr>
        <p:spPr>
          <a:xfrm>
            <a:off x="609600" y="6096000"/>
            <a:ext cx="7924800" cy="923330"/>
          </a:xfrm>
          <a:prstGeom prst="rect">
            <a:avLst/>
          </a:prstGeom>
          <a:noFill/>
        </p:spPr>
        <p:txBody>
          <a:bodyPr wrap="square" rtlCol="0">
            <a:spAutoFit/>
          </a:bodyPr>
          <a:lstStyle/>
          <a:p>
            <a:r>
              <a:rPr lang="en-US" i="1" dirty="0"/>
              <a:t>R</a:t>
            </a:r>
            <a:r>
              <a:rPr lang="en-US" i="1" dirty="0" smtClean="0"/>
              <a:t>outine </a:t>
            </a:r>
            <a:r>
              <a:rPr lang="en-US" i="1" dirty="0"/>
              <a:t>&amp; supplementary activities </a:t>
            </a:r>
            <a:r>
              <a:rPr lang="en-US" i="1" dirty="0" smtClean="0"/>
              <a:t>are often </a:t>
            </a:r>
            <a:r>
              <a:rPr lang="en-US" i="1" dirty="0"/>
              <a:t>managed by same </a:t>
            </a:r>
            <a:r>
              <a:rPr lang="en-US" i="1" dirty="0" smtClean="0"/>
              <a:t>staff (e.g. EPI = all immunization activities in the country)</a:t>
            </a:r>
            <a:endParaRPr lang="en-US" i="1" dirty="0"/>
          </a:p>
          <a:p>
            <a:endParaRPr lang="en-US" dirty="0"/>
          </a:p>
        </p:txBody>
      </p:sp>
    </p:spTree>
    <p:extLst>
      <p:ext uri="{BB962C8B-B14F-4D97-AF65-F5344CB8AC3E}">
        <p14:creationId xmlns:p14="http://schemas.microsoft.com/office/powerpoint/2010/main" val="1579502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I Outline</a:t>
            </a:r>
            <a:endParaRPr lang="en-US" dirty="0"/>
          </a:p>
        </p:txBody>
      </p:sp>
      <p:sp>
        <p:nvSpPr>
          <p:cNvPr id="3" name="Content Placeholder 2"/>
          <p:cNvSpPr>
            <a:spLocks noGrp="1"/>
          </p:cNvSpPr>
          <p:nvPr>
            <p:ph idx="1"/>
          </p:nvPr>
        </p:nvSpPr>
        <p:spPr/>
        <p:txBody>
          <a:bodyPr/>
          <a:lstStyle/>
          <a:p>
            <a:r>
              <a:rPr lang="en-US" dirty="0" smtClean="0"/>
              <a:t>Broad overview of Routine Immunization (RI)</a:t>
            </a:r>
          </a:p>
          <a:p>
            <a:r>
              <a:rPr lang="en-US" dirty="0" smtClean="0"/>
              <a:t>History of Expanded Program on Immunization (EPI)</a:t>
            </a:r>
          </a:p>
          <a:p>
            <a:r>
              <a:rPr lang="en-US" dirty="0" smtClean="0"/>
              <a:t>About the RI vaccines</a:t>
            </a:r>
          </a:p>
          <a:p>
            <a:r>
              <a:rPr lang="en-US" dirty="0" smtClean="0"/>
              <a:t>About the RI </a:t>
            </a:r>
            <a:r>
              <a:rPr lang="en-US" dirty="0"/>
              <a:t>s</a:t>
            </a:r>
            <a:r>
              <a:rPr lang="en-US" dirty="0" smtClean="0"/>
              <a:t>ystem</a:t>
            </a:r>
          </a:p>
          <a:p>
            <a:r>
              <a:rPr lang="en-US" dirty="0" smtClean="0"/>
              <a:t>Global strategies to strengthen RI</a:t>
            </a:r>
          </a:p>
          <a:p>
            <a:r>
              <a:rPr lang="en-US" dirty="0" smtClean="0"/>
              <a:t>Common problems of RI services</a:t>
            </a:r>
            <a:endParaRPr lang="en-US" dirty="0"/>
          </a:p>
        </p:txBody>
      </p:sp>
    </p:spTree>
    <p:extLst>
      <p:ext uri="{BB962C8B-B14F-4D97-AF65-F5344CB8AC3E}">
        <p14:creationId xmlns:p14="http://schemas.microsoft.com/office/powerpoint/2010/main" val="1352134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Human Resources for Immunization in Liberia</a:t>
            </a:r>
            <a:endParaRPr lang="en-US" dirty="0"/>
          </a:p>
        </p:txBody>
      </p:sp>
      <p:sp>
        <p:nvSpPr>
          <p:cNvPr id="3" name="Content Placeholder 2"/>
          <p:cNvSpPr>
            <a:spLocks noGrp="1"/>
          </p:cNvSpPr>
          <p:nvPr>
            <p:ph idx="1"/>
          </p:nvPr>
        </p:nvSpPr>
        <p:spPr>
          <a:xfrm>
            <a:off x="457200" y="1600200"/>
            <a:ext cx="8229600" cy="5029200"/>
          </a:xfrm>
        </p:spPr>
        <p:txBody>
          <a:bodyPr>
            <a:normAutofit fontScale="55000" lnSpcReduction="20000"/>
          </a:bodyPr>
          <a:lstStyle/>
          <a:p>
            <a:r>
              <a:rPr lang="en-US" dirty="0" smtClean="0"/>
              <a:t>Ministry of Health</a:t>
            </a:r>
          </a:p>
          <a:p>
            <a:pPr lvl="1"/>
            <a:r>
              <a:rPr lang="en-US" dirty="0" smtClean="0"/>
              <a:t>12 person team:  team lead, surveillance officers, communication officers, data managers, SIA and RI focal points</a:t>
            </a:r>
          </a:p>
          <a:p>
            <a:pPr lvl="1"/>
            <a:r>
              <a:rPr lang="en-US" dirty="0" smtClean="0"/>
              <a:t>County health team:  staff member assigned as EPI focal point </a:t>
            </a:r>
          </a:p>
          <a:p>
            <a:pPr lvl="1"/>
            <a:r>
              <a:rPr lang="en-US" dirty="0" smtClean="0"/>
              <a:t>Facility officer-in-charge:  responsible for facility surveillance</a:t>
            </a:r>
          </a:p>
          <a:p>
            <a:pPr lvl="1"/>
            <a:r>
              <a:rPr lang="en-US" dirty="0" smtClean="0"/>
              <a:t>Facility vaccinator:  provides vaccinations, monitors service performance, mobilizes mothers</a:t>
            </a:r>
          </a:p>
          <a:p>
            <a:r>
              <a:rPr lang="en-US" dirty="0" smtClean="0"/>
              <a:t>World Health Organization</a:t>
            </a:r>
          </a:p>
          <a:p>
            <a:pPr lvl="1"/>
            <a:r>
              <a:rPr lang="en-US" dirty="0" smtClean="0"/>
              <a:t>Heavily support VPD surveillance system financially and managerially</a:t>
            </a:r>
          </a:p>
          <a:p>
            <a:pPr lvl="1"/>
            <a:r>
              <a:rPr lang="en-US" dirty="0" smtClean="0"/>
              <a:t>Support all </a:t>
            </a:r>
            <a:r>
              <a:rPr lang="en-US" dirty="0" err="1" smtClean="0"/>
              <a:t>all</a:t>
            </a:r>
            <a:r>
              <a:rPr lang="en-US" dirty="0" smtClean="0"/>
              <a:t> other aspects of Liberia’s EPI</a:t>
            </a:r>
          </a:p>
          <a:p>
            <a:pPr lvl="1"/>
            <a:r>
              <a:rPr lang="en-US" dirty="0" smtClean="0"/>
              <a:t>10 person team: team lead, surveillance officers, communication officers, data managers, SIA and RI focal points</a:t>
            </a:r>
          </a:p>
          <a:p>
            <a:r>
              <a:rPr lang="en-US" dirty="0" smtClean="0"/>
              <a:t>UNICEF</a:t>
            </a:r>
          </a:p>
          <a:p>
            <a:pPr lvl="1"/>
            <a:r>
              <a:rPr lang="en-US" dirty="0" smtClean="0"/>
              <a:t>Immunization work conducted by Maternal and child health team</a:t>
            </a:r>
          </a:p>
          <a:p>
            <a:pPr lvl="1"/>
            <a:r>
              <a:rPr lang="en-US" dirty="0" smtClean="0"/>
              <a:t>Responsible for procurement of all EPI vaccines for country</a:t>
            </a:r>
          </a:p>
          <a:p>
            <a:r>
              <a:rPr lang="en-US" dirty="0" smtClean="0"/>
              <a:t>Multiple NGOs</a:t>
            </a:r>
          </a:p>
          <a:p>
            <a:pPr lvl="1"/>
            <a:r>
              <a:rPr lang="en-US" dirty="0" smtClean="0"/>
              <a:t>Conduct district-level supervision</a:t>
            </a:r>
          </a:p>
          <a:p>
            <a:pPr lvl="1"/>
            <a:r>
              <a:rPr lang="en-US" dirty="0" smtClean="0"/>
              <a:t>Provide funding for many RI expenses (vehicles, fuel)</a:t>
            </a:r>
          </a:p>
          <a:p>
            <a:r>
              <a:rPr lang="en-US" dirty="0" smtClean="0"/>
              <a:t>USAID</a:t>
            </a:r>
          </a:p>
          <a:p>
            <a:pPr lvl="1"/>
            <a:r>
              <a:rPr lang="en-US" dirty="0" smtClean="0"/>
              <a:t>Provides majority of WHO immunization budget</a:t>
            </a:r>
            <a:endParaRPr lang="en-US" dirty="0"/>
          </a:p>
        </p:txBody>
      </p:sp>
    </p:spTree>
    <p:extLst>
      <p:ext uri="{BB962C8B-B14F-4D97-AF65-F5344CB8AC3E}">
        <p14:creationId xmlns:p14="http://schemas.microsoft.com/office/powerpoint/2010/main" val="4027281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t>Planning &amp; Management </a:t>
            </a:r>
            <a:endParaRPr lang="en-US" dirty="0"/>
          </a:p>
        </p:txBody>
      </p:sp>
    </p:spTree>
    <p:extLst>
      <p:ext uri="{BB962C8B-B14F-4D97-AF65-F5344CB8AC3E}">
        <p14:creationId xmlns:p14="http://schemas.microsoft.com/office/powerpoint/2010/main" val="50990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Immunization Action Plans</a:t>
            </a:r>
            <a:endParaRPr lang="en-US" dirty="0"/>
          </a:p>
        </p:txBody>
      </p:sp>
      <p:sp>
        <p:nvSpPr>
          <p:cNvPr id="17" name="Content Placeholder 2"/>
          <p:cNvSpPr txBox="1">
            <a:spLocks/>
          </p:cNvSpPr>
          <p:nvPr/>
        </p:nvSpPr>
        <p:spPr>
          <a:xfrm>
            <a:off x="304800" y="1676400"/>
            <a:ext cx="8229600" cy="4953000"/>
          </a:xfrm>
          <a:prstGeom prst="rect">
            <a:avLst/>
          </a:prstGeom>
        </p:spPr>
        <p:txBody>
          <a:bodyPr>
            <a:normAutofit fontScale="70000" lnSpcReduction="20000"/>
          </a:bodyPr>
          <a:lstStyle/>
          <a:p>
            <a:pPr marL="576072" marR="0" lvl="0" indent="-457200" algn="l" defTabSz="914400" rtl="0" eaLnBrk="1" fontAlgn="auto" latinLnBrk="0" hangingPunct="1">
              <a:lnSpc>
                <a:spcPct val="100000"/>
              </a:lnSpc>
              <a:spcBef>
                <a:spcPts val="0"/>
              </a:spcBef>
              <a:spcAft>
                <a:spcPts val="0"/>
              </a:spcAft>
              <a:buClr>
                <a:schemeClr val="accent1"/>
              </a:buClr>
              <a:buSzPct val="80000"/>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Action plans exist at all administrative levels</a:t>
            </a:r>
          </a:p>
          <a:p>
            <a:pPr marL="914400" lvl="1" indent="-457200">
              <a:spcBef>
                <a:spcPct val="20000"/>
              </a:spcBef>
              <a:buClr>
                <a:schemeClr val="accent2"/>
              </a:buClr>
              <a:buSzPct val="90000"/>
              <a:buFont typeface="Arial" pitchFamily="34" charset="0"/>
              <a:buChar char="•"/>
              <a:defRPr/>
            </a:pPr>
            <a:r>
              <a:rPr lang="en-US" sz="3200" dirty="0" smtClean="0"/>
              <a:t>National plans </a:t>
            </a:r>
            <a:r>
              <a:rPr lang="en-US" sz="2800" dirty="0" smtClean="0"/>
              <a:t>known </a:t>
            </a:r>
            <a:r>
              <a:rPr lang="en-US" sz="2800" dirty="0"/>
              <a:t>as </a:t>
            </a:r>
            <a:r>
              <a:rPr lang="en-US" sz="2800" u="sng" dirty="0"/>
              <a:t>comprehensive multi-year plans </a:t>
            </a:r>
            <a:r>
              <a:rPr lang="en-US" sz="2800" dirty="0"/>
              <a:t>(CMYPs</a:t>
            </a:r>
            <a:r>
              <a:rPr lang="en-US" sz="2800" dirty="0" smtClean="0"/>
              <a:t>) </a:t>
            </a:r>
          </a:p>
          <a:p>
            <a:pPr marL="1371600" lvl="2" indent="-457200">
              <a:spcBef>
                <a:spcPct val="20000"/>
              </a:spcBef>
              <a:buClr>
                <a:schemeClr val="accent2"/>
              </a:buClr>
              <a:buSzPct val="90000"/>
              <a:buFont typeface="Arial" pitchFamily="34" charset="0"/>
              <a:buChar char="•"/>
              <a:defRPr/>
            </a:pPr>
            <a:r>
              <a:rPr lang="en-US" sz="2800" dirty="0" smtClean="0"/>
              <a:t>Include coverage goal, major program changes (vaccine introduction), new strategies to reach goal</a:t>
            </a:r>
          </a:p>
          <a:p>
            <a:pPr marL="1371600" lvl="2" indent="-457200">
              <a:spcBef>
                <a:spcPct val="20000"/>
              </a:spcBef>
              <a:buClr>
                <a:schemeClr val="accent2"/>
              </a:buClr>
              <a:buSzPct val="90000"/>
              <a:buFont typeface="Arial" pitchFamily="34" charset="0"/>
              <a:buChar char="•"/>
              <a:defRPr/>
            </a:pPr>
            <a:r>
              <a:rPr lang="en-US" sz="2800" dirty="0" smtClean="0"/>
              <a:t>Often used to procure financing from external sources</a:t>
            </a:r>
          </a:p>
          <a:p>
            <a:pPr marL="1371600" lvl="2" indent="-457200">
              <a:spcBef>
                <a:spcPct val="20000"/>
              </a:spcBef>
              <a:buClr>
                <a:schemeClr val="accent2"/>
              </a:buClr>
              <a:buSzPct val="90000"/>
              <a:buFont typeface="Arial" pitchFamily="34" charset="0"/>
              <a:buChar char="•"/>
              <a:defRPr/>
            </a:pPr>
            <a:r>
              <a:rPr lang="en-US" sz="2800" dirty="0" smtClean="0"/>
              <a:t>created every 5-10 years</a:t>
            </a:r>
          </a:p>
          <a:p>
            <a:pPr marL="914400" lvl="1" indent="-457200">
              <a:spcBef>
                <a:spcPct val="20000"/>
              </a:spcBef>
              <a:buClr>
                <a:schemeClr val="accent2"/>
              </a:buClr>
              <a:buSzPct val="90000"/>
              <a:buFont typeface="Arial" pitchFamily="34" charset="0"/>
              <a:buChar char="•"/>
              <a:defRPr/>
            </a:pPr>
            <a:r>
              <a:rPr lang="en-US" sz="2800" dirty="0"/>
              <a:t>D</a:t>
            </a:r>
            <a:r>
              <a:rPr lang="en-US" sz="2800" dirty="0" smtClean="0"/>
              <a:t>istrict</a:t>
            </a:r>
            <a:r>
              <a:rPr lang="en-US" sz="2800" dirty="0"/>
              <a:t>, facility level plans known as </a:t>
            </a:r>
            <a:r>
              <a:rPr lang="en-US" sz="2800" u="sng" dirty="0" err="1" smtClean="0"/>
              <a:t>microplans</a:t>
            </a:r>
            <a:r>
              <a:rPr lang="en-US" sz="2800" u="sng" dirty="0" smtClean="0"/>
              <a:t> </a:t>
            </a:r>
          </a:p>
          <a:p>
            <a:pPr marL="1371600" lvl="2" indent="-457200">
              <a:spcBef>
                <a:spcPct val="20000"/>
              </a:spcBef>
              <a:buClr>
                <a:schemeClr val="accent2"/>
              </a:buClr>
              <a:buSzPct val="90000"/>
              <a:buFont typeface="Arial" pitchFamily="34" charset="0"/>
              <a:buChar char="•"/>
              <a:defRPr/>
            </a:pPr>
            <a:r>
              <a:rPr lang="en-US" sz="2800" dirty="0" smtClean="0"/>
              <a:t>District plans used to consolidate information on facilities (target information, vaccine needs, expected performance)</a:t>
            </a:r>
          </a:p>
          <a:p>
            <a:pPr marL="1371600" lvl="2" indent="-457200">
              <a:spcBef>
                <a:spcPct val="20000"/>
              </a:spcBef>
              <a:buClr>
                <a:schemeClr val="accent2"/>
              </a:buClr>
              <a:buSzPct val="90000"/>
              <a:buFont typeface="Arial" pitchFamily="34" charset="0"/>
              <a:buChar char="•"/>
              <a:defRPr/>
            </a:pPr>
            <a:r>
              <a:rPr lang="en-US" sz="2800" dirty="0" smtClean="0"/>
              <a:t>Facility plans used to identify when, where and how to hold immunization sessions throughout facility catchment area</a:t>
            </a:r>
          </a:p>
          <a:p>
            <a:pPr marL="1371600" lvl="2" indent="-457200">
              <a:spcBef>
                <a:spcPct val="20000"/>
              </a:spcBef>
              <a:buClr>
                <a:schemeClr val="accent2"/>
              </a:buClr>
              <a:buSzPct val="90000"/>
              <a:buFont typeface="Arial" pitchFamily="34" charset="0"/>
              <a:buChar char="•"/>
              <a:defRPr/>
            </a:pPr>
            <a:r>
              <a:rPr lang="en-US" sz="2800" dirty="0" smtClean="0"/>
              <a:t>updated multiple times per year</a:t>
            </a:r>
          </a:p>
          <a:p>
            <a:pPr lvl="1">
              <a:spcBef>
                <a:spcPct val="20000"/>
              </a:spcBef>
              <a:buClr>
                <a:schemeClr val="accent2"/>
              </a:buClr>
              <a:buSzPct val="90000"/>
              <a:defRPr/>
            </a:pPr>
            <a:r>
              <a:rPr lang="en-US" sz="2800" dirty="0" smtClean="0"/>
              <a:t> </a:t>
            </a:r>
            <a:endParaRPr lang="en-US" sz="2800" dirty="0"/>
          </a:p>
          <a:p>
            <a:pPr marL="457200" indent="-457200">
              <a:spcBef>
                <a:spcPct val="20000"/>
              </a:spcBef>
              <a:buClr>
                <a:schemeClr val="accent2"/>
              </a:buClr>
              <a:buSzPct val="90000"/>
              <a:buFont typeface="Arial" pitchFamily="34" charset="0"/>
              <a:buChar char="•"/>
              <a:defRPr/>
            </a:pPr>
            <a:r>
              <a:rPr lang="en-US" sz="3300" dirty="0" smtClean="0"/>
              <a:t>Country national plans can be found at:</a:t>
            </a:r>
          </a:p>
          <a:p>
            <a:pPr marL="914400" lvl="1" indent="-457200">
              <a:spcBef>
                <a:spcPct val="20000"/>
              </a:spcBef>
              <a:buClr>
                <a:schemeClr val="accent2"/>
              </a:buClr>
              <a:buSzPct val="90000"/>
              <a:buFont typeface="Arial" pitchFamily="34" charset="0"/>
              <a:buChar char="•"/>
              <a:defRPr/>
            </a:pPr>
            <a:r>
              <a:rPr lang="en-US" sz="3300" dirty="0">
                <a:hlinkClick r:id="rId2"/>
              </a:rPr>
              <a:t>http://www.who.int/immunization_financing/countries/en</a:t>
            </a:r>
            <a:r>
              <a:rPr lang="en-US" sz="3300" dirty="0" smtClean="0">
                <a:hlinkClick r:id="rId2"/>
              </a:rPr>
              <a:t>/</a:t>
            </a:r>
            <a:endParaRPr lang="en-US" sz="3300" dirty="0" smtClean="0"/>
          </a:p>
        </p:txBody>
      </p:sp>
    </p:spTree>
    <p:extLst>
      <p:ext uri="{BB962C8B-B14F-4D97-AF65-F5344CB8AC3E}">
        <p14:creationId xmlns:p14="http://schemas.microsoft.com/office/powerpoint/2010/main" val="3526901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About facility &amp; district microplans</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en-US" dirty="0" smtClean="0"/>
              <a:t>Microplans commonly include</a:t>
            </a:r>
          </a:p>
          <a:p>
            <a:pPr lvl="1">
              <a:buFont typeface="Arial" pitchFamily="34" charset="0"/>
              <a:buChar char="•"/>
              <a:defRPr/>
            </a:pPr>
            <a:r>
              <a:rPr lang="en-US" dirty="0" smtClean="0"/>
              <a:t>Catchment target population</a:t>
            </a:r>
          </a:p>
          <a:p>
            <a:pPr lvl="1">
              <a:buFont typeface="Arial" pitchFamily="34" charset="0"/>
              <a:buChar char="•"/>
              <a:defRPr/>
            </a:pPr>
            <a:r>
              <a:rPr lang="en-US" dirty="0" smtClean="0"/>
              <a:t>Vaccine forecast information</a:t>
            </a:r>
          </a:p>
          <a:p>
            <a:pPr lvl="1">
              <a:buFont typeface="Arial" pitchFamily="34" charset="0"/>
              <a:buChar char="•"/>
              <a:defRPr/>
            </a:pPr>
            <a:r>
              <a:rPr lang="en-US" dirty="0" smtClean="0"/>
              <a:t>List of villages with population data and session type</a:t>
            </a:r>
          </a:p>
          <a:p>
            <a:pPr lvl="1">
              <a:buFont typeface="Arial" pitchFamily="34" charset="0"/>
              <a:buChar char="•"/>
              <a:defRPr/>
            </a:pPr>
            <a:r>
              <a:rPr lang="en-US" dirty="0" smtClean="0"/>
              <a:t>List of planned and held outreach sessions and applicable villages</a:t>
            </a:r>
          </a:p>
          <a:p>
            <a:pPr lvl="1">
              <a:buFont typeface="Arial" pitchFamily="34" charset="0"/>
              <a:buChar char="•"/>
              <a:defRPr/>
            </a:pPr>
            <a:r>
              <a:rPr lang="en-US" dirty="0" smtClean="0"/>
              <a:t>Map with distances, hard to reach areas, villages and their populations, outreach sites</a:t>
            </a:r>
          </a:p>
          <a:p>
            <a:pPr lvl="1">
              <a:buFont typeface="Arial" pitchFamily="34" charset="0"/>
              <a:buChar char="•"/>
              <a:defRPr/>
            </a:pPr>
            <a:r>
              <a:rPr lang="en-US" dirty="0" smtClean="0"/>
              <a:t>Social mobilization activities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2245991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50" name="Object 18"/>
          <p:cNvGraphicFramePr>
            <a:graphicFrameLocks noChangeAspect="1"/>
          </p:cNvGraphicFramePr>
          <p:nvPr>
            <p:extLst>
              <p:ext uri="{D42A27DB-BD31-4B8C-83A1-F6EECF244321}">
                <p14:modId xmlns:p14="http://schemas.microsoft.com/office/powerpoint/2010/main" val="3695260931"/>
              </p:ext>
            </p:extLst>
          </p:nvPr>
        </p:nvGraphicFramePr>
        <p:xfrm>
          <a:off x="465138" y="995363"/>
          <a:ext cx="8502650" cy="5694362"/>
        </p:xfrm>
        <a:graphic>
          <a:graphicData uri="http://schemas.openxmlformats.org/presentationml/2006/ole">
            <mc:AlternateContent xmlns:mc="http://schemas.openxmlformats.org/markup-compatibility/2006">
              <mc:Choice xmlns:v="urn:schemas-microsoft-com:vml" Requires="v">
                <p:oleObj spid="_x0000_s25639" name="Document" r:id="rId5" imgW="8672878" imgH="5826246" progId="Word.Document.8">
                  <p:embed/>
                </p:oleObj>
              </mc:Choice>
              <mc:Fallback>
                <p:oleObj name="Document" r:id="rId5" imgW="8672878" imgH="5826246" progId="Word.Document.8">
                  <p:embed/>
                  <p:pic>
                    <p:nvPicPr>
                      <p:cNvPr id="0" name=""/>
                      <p:cNvPicPr>
                        <a:picLocks noChangeAspect="1" noChangeArrowheads="1"/>
                      </p:cNvPicPr>
                      <p:nvPr/>
                    </p:nvPicPr>
                    <p:blipFill>
                      <a:blip r:embed="rId6"/>
                      <a:srcRect/>
                      <a:stretch>
                        <a:fillRect/>
                      </a:stretch>
                    </p:blipFill>
                    <p:spPr bwMode="auto">
                      <a:xfrm>
                        <a:off x="465138" y="995363"/>
                        <a:ext cx="8502650"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51" name="Text Box 3"/>
          <p:cNvSpPr txBox="1">
            <a:spLocks noChangeArrowheads="1"/>
          </p:cNvSpPr>
          <p:nvPr/>
        </p:nvSpPr>
        <p:spPr bwMode="auto">
          <a:xfrm>
            <a:off x="685800" y="381000"/>
            <a:ext cx="7924800" cy="461665"/>
          </a:xfrm>
          <a:prstGeom prst="rect">
            <a:avLst/>
          </a:prstGeom>
          <a:noFill/>
          <a:ln w="9525">
            <a:noFill/>
            <a:miter lim="800000"/>
            <a:headEnd/>
            <a:tailEnd/>
          </a:ln>
        </p:spPr>
        <p:txBody>
          <a:bodyPr>
            <a:spAutoFit/>
          </a:bodyPr>
          <a:lstStyle/>
          <a:p>
            <a:pPr eaLnBrk="0" hangingPunct="0">
              <a:spcBef>
                <a:spcPct val="50000"/>
              </a:spcBef>
            </a:pPr>
            <a:r>
              <a:rPr lang="en-GB" sz="2400" b="1" dirty="0" smtClean="0">
                <a:latin typeface="Times New Roman" pitchFamily="18" charset="0"/>
              </a:rPr>
              <a:t>Example facility microplan from India</a:t>
            </a:r>
            <a:endParaRPr lang="en-GB" sz="2000" dirty="0">
              <a:latin typeface="Times New Roman" pitchFamily="18" charset="0"/>
            </a:endParaRPr>
          </a:p>
        </p:txBody>
      </p:sp>
    </p:spTree>
    <p:extLst>
      <p:ext uri="{BB962C8B-B14F-4D97-AF65-F5344CB8AC3E}">
        <p14:creationId xmlns:p14="http://schemas.microsoft.com/office/powerpoint/2010/main" val="3811383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3"/>
          <p:cNvSpPr txBox="1">
            <a:spLocks noChangeArrowheads="1"/>
          </p:cNvSpPr>
          <p:nvPr/>
        </p:nvSpPr>
        <p:spPr bwMode="auto">
          <a:xfrm>
            <a:off x="6038850" y="1295400"/>
            <a:ext cx="2647950" cy="923330"/>
          </a:xfrm>
          <a:prstGeom prst="rect">
            <a:avLst/>
          </a:prstGeom>
          <a:noFill/>
          <a:ln w="9525">
            <a:solidFill>
              <a:schemeClr val="accent2"/>
            </a:solidFill>
            <a:miter lim="800000"/>
            <a:headEnd/>
            <a:tailEnd/>
          </a:ln>
        </p:spPr>
        <p:txBody>
          <a:bodyPr wrap="square">
            <a:spAutoFit/>
          </a:bodyPr>
          <a:lstStyle/>
          <a:p>
            <a:pPr algn="ctr" eaLnBrk="0" hangingPunct="0">
              <a:spcBef>
                <a:spcPct val="50000"/>
              </a:spcBef>
            </a:pPr>
            <a:r>
              <a:rPr lang="en-GB" dirty="0" smtClean="0">
                <a:latin typeface="Calibri" pitchFamily="34" charset="0"/>
              </a:rPr>
              <a:t>Catchment area: service delivery area assigned to facility </a:t>
            </a:r>
            <a:endParaRPr lang="en-GB" dirty="0">
              <a:latin typeface="Calibri" pitchFamily="34" charset="0"/>
            </a:endParaRPr>
          </a:p>
        </p:txBody>
      </p:sp>
      <p:pic>
        <p:nvPicPr>
          <p:cNvPr id="94211" name="Picture 4"/>
          <p:cNvPicPr>
            <a:picLocks noChangeAspect="1" noChangeArrowheads="1"/>
          </p:cNvPicPr>
          <p:nvPr/>
        </p:nvPicPr>
        <p:blipFill>
          <a:blip r:embed="rId2"/>
          <a:srcRect/>
          <a:stretch>
            <a:fillRect/>
          </a:stretch>
        </p:blipFill>
        <p:spPr bwMode="auto">
          <a:xfrm>
            <a:off x="0" y="1219200"/>
            <a:ext cx="5800725" cy="7876649"/>
          </a:xfrm>
          <a:prstGeom prst="rect">
            <a:avLst/>
          </a:prstGeom>
          <a:noFill/>
          <a:ln w="9525">
            <a:noFill/>
            <a:miter lim="800000"/>
            <a:headEnd/>
            <a:tailEnd/>
          </a:ln>
        </p:spPr>
      </p:pic>
      <p:sp>
        <p:nvSpPr>
          <p:cNvPr id="4"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Planning: Catchment Area Map</a:t>
            </a:r>
          </a:p>
        </p:txBody>
      </p:sp>
      <p:sp>
        <p:nvSpPr>
          <p:cNvPr id="5" name="Text Box 3"/>
          <p:cNvSpPr txBox="1">
            <a:spLocks noChangeArrowheads="1"/>
          </p:cNvSpPr>
          <p:nvPr/>
        </p:nvSpPr>
        <p:spPr bwMode="auto">
          <a:xfrm>
            <a:off x="6038850" y="2282224"/>
            <a:ext cx="2647950" cy="923330"/>
          </a:xfrm>
          <a:prstGeom prst="rect">
            <a:avLst/>
          </a:prstGeom>
          <a:noFill/>
          <a:ln w="9525">
            <a:solidFill>
              <a:schemeClr val="accent2"/>
            </a:solidFill>
            <a:miter lim="800000"/>
            <a:headEnd/>
            <a:tailEnd/>
          </a:ln>
        </p:spPr>
        <p:txBody>
          <a:bodyPr wrap="square">
            <a:spAutoFit/>
          </a:bodyPr>
          <a:lstStyle/>
          <a:p>
            <a:pPr eaLnBrk="0" hangingPunct="0">
              <a:spcBef>
                <a:spcPct val="50000"/>
              </a:spcBef>
            </a:pPr>
            <a:r>
              <a:rPr lang="en-GB" dirty="0" smtClean="0">
                <a:latin typeface="Calibri" pitchFamily="34" charset="0"/>
              </a:rPr>
              <a:t>Maps are created by vaccinators and district focal points</a:t>
            </a:r>
            <a:endParaRPr lang="en-GB" dirty="0">
              <a:latin typeface="Calibri" pitchFamily="34" charset="0"/>
            </a:endParaRPr>
          </a:p>
        </p:txBody>
      </p:sp>
      <p:sp>
        <p:nvSpPr>
          <p:cNvPr id="6" name="Text Box 3"/>
          <p:cNvSpPr txBox="1">
            <a:spLocks noChangeArrowheads="1"/>
          </p:cNvSpPr>
          <p:nvPr/>
        </p:nvSpPr>
        <p:spPr bwMode="auto">
          <a:xfrm>
            <a:off x="6038850" y="3251716"/>
            <a:ext cx="2647950" cy="3277820"/>
          </a:xfrm>
          <a:prstGeom prst="rect">
            <a:avLst/>
          </a:prstGeom>
          <a:noFill/>
          <a:ln w="9525">
            <a:solidFill>
              <a:schemeClr val="accent2"/>
            </a:solidFill>
            <a:miter lim="800000"/>
            <a:headEnd/>
            <a:tailEnd/>
          </a:ln>
        </p:spPr>
        <p:txBody>
          <a:bodyPr wrap="square">
            <a:spAutoFit/>
          </a:bodyPr>
          <a:lstStyle/>
          <a:p>
            <a:pPr eaLnBrk="0" hangingPunct="0">
              <a:spcBef>
                <a:spcPct val="50000"/>
              </a:spcBef>
            </a:pPr>
            <a:r>
              <a:rPr lang="en-GB" dirty="0" smtClean="0">
                <a:latin typeface="Calibri" pitchFamily="34" charset="0"/>
              </a:rPr>
              <a:t>Maps info includes</a:t>
            </a:r>
          </a:p>
          <a:p>
            <a:pPr marL="342900" indent="-342900" eaLnBrk="0" hangingPunct="0">
              <a:spcBef>
                <a:spcPct val="50000"/>
              </a:spcBef>
              <a:buFont typeface="Arial" pitchFamily="34" charset="0"/>
              <a:buChar char="•"/>
            </a:pPr>
            <a:r>
              <a:rPr lang="en-GB" dirty="0" smtClean="0">
                <a:latin typeface="Calibri" pitchFamily="34" charset="0"/>
              </a:rPr>
              <a:t>Health facility location</a:t>
            </a:r>
          </a:p>
          <a:p>
            <a:pPr marL="342900" indent="-342900" eaLnBrk="0" hangingPunct="0">
              <a:spcBef>
                <a:spcPct val="50000"/>
              </a:spcBef>
              <a:buFont typeface="Arial" pitchFamily="34" charset="0"/>
              <a:buChar char="•"/>
            </a:pPr>
            <a:r>
              <a:rPr lang="en-GB" dirty="0" smtClean="0">
                <a:latin typeface="Calibri" pitchFamily="34" charset="0"/>
              </a:rPr>
              <a:t>Village locations, population, distance from HF</a:t>
            </a:r>
          </a:p>
          <a:p>
            <a:pPr marL="342900" indent="-342900" eaLnBrk="0" hangingPunct="0">
              <a:spcBef>
                <a:spcPct val="50000"/>
              </a:spcBef>
              <a:buFont typeface="Arial" pitchFamily="34" charset="0"/>
              <a:buChar char="•"/>
            </a:pPr>
            <a:r>
              <a:rPr lang="en-GB" dirty="0" smtClean="0">
                <a:latin typeface="Calibri" pitchFamily="34" charset="0"/>
              </a:rPr>
              <a:t>Session type for village</a:t>
            </a:r>
          </a:p>
          <a:p>
            <a:pPr marL="342900" indent="-342900" eaLnBrk="0" hangingPunct="0">
              <a:spcBef>
                <a:spcPct val="50000"/>
              </a:spcBef>
              <a:buFont typeface="Arial" pitchFamily="34" charset="0"/>
              <a:buChar char="•"/>
            </a:pPr>
            <a:r>
              <a:rPr lang="en-GB" dirty="0" smtClean="0">
                <a:latin typeface="Calibri" pitchFamily="34" charset="0"/>
              </a:rPr>
              <a:t>Cold chain storage points</a:t>
            </a:r>
          </a:p>
          <a:p>
            <a:pPr marL="342900" indent="-342900" eaLnBrk="0" hangingPunct="0">
              <a:spcBef>
                <a:spcPct val="50000"/>
              </a:spcBef>
              <a:buFont typeface="Arial" pitchFamily="34" charset="0"/>
              <a:buChar char="•"/>
            </a:pPr>
            <a:r>
              <a:rPr lang="en-GB" dirty="0" smtClean="0">
                <a:latin typeface="Calibri" pitchFamily="34" charset="0"/>
              </a:rPr>
              <a:t>Major area barriers</a:t>
            </a:r>
            <a:endParaRPr lang="en-GB" dirty="0">
              <a:latin typeface="Calibri" pitchFamily="34" charset="0"/>
            </a:endParaRPr>
          </a:p>
        </p:txBody>
      </p:sp>
    </p:spTree>
    <p:extLst>
      <p:ext uri="{BB962C8B-B14F-4D97-AF65-F5344CB8AC3E}">
        <p14:creationId xmlns:p14="http://schemas.microsoft.com/office/powerpoint/2010/main" val="1465063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152400"/>
            <a:ext cx="8229600" cy="1143000"/>
          </a:xfrm>
        </p:spPr>
        <p:txBody>
          <a:bodyPr>
            <a:noAutofit/>
          </a:bodyPr>
          <a:lstStyle/>
          <a:p>
            <a:r>
              <a:rPr lang="en-US" sz="3200" dirty="0" smtClean="0"/>
              <a:t>Example: Catchment map from Sierra Leone</a:t>
            </a:r>
          </a:p>
        </p:txBody>
      </p:sp>
      <p:sp>
        <p:nvSpPr>
          <p:cNvPr id="96258" name="Content Placeholder 2"/>
          <p:cNvSpPr>
            <a:spLocks noGrp="1"/>
          </p:cNvSpPr>
          <p:nvPr>
            <p:ph idx="1"/>
          </p:nvPr>
        </p:nvSpPr>
        <p:spPr/>
        <p:txBody>
          <a:bodyPr/>
          <a:lstStyle/>
          <a:p>
            <a:endParaRPr lang="en-US" smtClean="0"/>
          </a:p>
        </p:txBody>
      </p:sp>
      <p:pic>
        <p:nvPicPr>
          <p:cNvPr id="96259" name="Picture 2" descr="E:\201202\201202A0\02092012378.jpg"/>
          <p:cNvPicPr>
            <a:picLocks noChangeAspect="1" noChangeArrowheads="1"/>
          </p:cNvPicPr>
          <p:nvPr/>
        </p:nvPicPr>
        <p:blipFill>
          <a:blip r:embed="rId2" cstate="email">
            <a:extLst>
              <a:ext uri="{28A0092B-C50C-407E-A947-70E740481C1C}">
                <a14:useLocalDpi xmlns:a14="http://schemas.microsoft.com/office/drawing/2010/main"/>
              </a:ext>
            </a:extLst>
          </a:blip>
          <a:srcRect l="-4803"/>
          <a:stretch>
            <a:fillRect/>
          </a:stretch>
        </p:blipFill>
        <p:spPr bwMode="auto">
          <a:xfrm>
            <a:off x="-114300" y="1219200"/>
            <a:ext cx="9144000" cy="5562600"/>
          </a:xfrm>
          <a:prstGeom prst="rect">
            <a:avLst/>
          </a:prstGeom>
          <a:noFill/>
          <a:ln w="9525">
            <a:noFill/>
            <a:miter lim="800000"/>
            <a:headEnd/>
            <a:tailEnd/>
          </a:ln>
        </p:spPr>
      </p:pic>
    </p:spTree>
    <p:extLst>
      <p:ext uri="{BB962C8B-B14F-4D97-AF65-F5344CB8AC3E}">
        <p14:creationId xmlns:p14="http://schemas.microsoft.com/office/powerpoint/2010/main" val="545627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Planning: Target population</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Target population defined as</a:t>
            </a:r>
          </a:p>
          <a:p>
            <a:pPr lvl="1"/>
            <a:r>
              <a:rPr lang="en-US" dirty="0" smtClean="0"/>
              <a:t>Portion of population which should receive all vaccines listed in country’s immunization schedule</a:t>
            </a:r>
          </a:p>
          <a:p>
            <a:r>
              <a:rPr lang="en-US" dirty="0" smtClean="0"/>
              <a:t>Target population set by the country’s immunization policy</a:t>
            </a:r>
          </a:p>
          <a:p>
            <a:pPr lvl="1"/>
            <a:r>
              <a:rPr lang="en-US" dirty="0"/>
              <a:t>EPI target age group often is children &lt;1 of age</a:t>
            </a:r>
          </a:p>
          <a:p>
            <a:r>
              <a:rPr lang="en-US" dirty="0" smtClean="0"/>
              <a:t>Target population source usually from census data</a:t>
            </a:r>
          </a:p>
          <a:p>
            <a:pPr lvl="1"/>
            <a:r>
              <a:rPr lang="en-US" dirty="0" smtClean="0"/>
              <a:t>Some locations may conduct local headcounts when census data is considered inaccurate</a:t>
            </a:r>
          </a:p>
          <a:p>
            <a:r>
              <a:rPr lang="en-US" dirty="0" smtClean="0"/>
              <a:t>Population numbers are given to district, facility health staff to use for </a:t>
            </a:r>
          </a:p>
          <a:p>
            <a:pPr lvl="1"/>
            <a:r>
              <a:rPr lang="en-US" dirty="0" smtClean="0"/>
              <a:t>ordering vaccines, monitoring program performance and planning sessions</a:t>
            </a:r>
          </a:p>
          <a:p>
            <a:pPr lvl="1"/>
            <a:endParaRPr lang="en-US" dirty="0"/>
          </a:p>
        </p:txBody>
      </p:sp>
    </p:spTree>
    <p:extLst>
      <p:ext uri="{BB962C8B-B14F-4D97-AF65-F5344CB8AC3E}">
        <p14:creationId xmlns:p14="http://schemas.microsoft.com/office/powerpoint/2010/main" val="4058349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Managing RI services: Supervision</a:t>
            </a:r>
            <a:endParaRPr lang="en-US" dirty="0"/>
          </a:p>
        </p:txBody>
      </p:sp>
      <p:sp>
        <p:nvSpPr>
          <p:cNvPr id="97282" name="Content Placeholder 2"/>
          <p:cNvSpPr>
            <a:spLocks noGrp="1"/>
          </p:cNvSpPr>
          <p:nvPr>
            <p:ph idx="1"/>
          </p:nvPr>
        </p:nvSpPr>
        <p:spPr/>
        <p:txBody>
          <a:bodyPr>
            <a:normAutofit fontScale="62500" lnSpcReduction="20000"/>
          </a:bodyPr>
          <a:lstStyle/>
          <a:p>
            <a:r>
              <a:rPr lang="en-US" dirty="0" smtClean="0"/>
              <a:t>Supervision is a common national and district activity to ensure RI services are functioning</a:t>
            </a:r>
          </a:p>
          <a:p>
            <a:r>
              <a:rPr lang="en-US" dirty="0" smtClean="0"/>
              <a:t>Supervision </a:t>
            </a:r>
            <a:r>
              <a:rPr lang="en-US" dirty="0"/>
              <a:t>objective</a:t>
            </a:r>
          </a:p>
          <a:p>
            <a:pPr lvl="1"/>
            <a:r>
              <a:rPr lang="en-US" dirty="0"/>
              <a:t>Provide constructive feedback to facility staff on performance and help remedy problems</a:t>
            </a:r>
          </a:p>
          <a:p>
            <a:pPr lvl="1"/>
            <a:r>
              <a:rPr lang="en-US" dirty="0" smtClean="0"/>
              <a:t>Supervisor commonly uses a checklist to cover all aspects of EPI</a:t>
            </a:r>
          </a:p>
          <a:p>
            <a:r>
              <a:rPr lang="en-US" dirty="0" smtClean="0"/>
              <a:t>District to facility supervision</a:t>
            </a:r>
          </a:p>
          <a:p>
            <a:pPr lvl="1"/>
            <a:r>
              <a:rPr lang="en-US" dirty="0" smtClean="0"/>
              <a:t>District EPI focal point visits facility EPI staff every few months</a:t>
            </a:r>
          </a:p>
          <a:p>
            <a:pPr lvl="1"/>
            <a:r>
              <a:rPr lang="en-US" dirty="0" smtClean="0"/>
              <a:t>District may also hold monthly meetings of facility staff at district capital</a:t>
            </a:r>
          </a:p>
          <a:p>
            <a:r>
              <a:rPr lang="en-US" dirty="0" smtClean="0"/>
              <a:t>National </a:t>
            </a:r>
            <a:r>
              <a:rPr lang="en-US" dirty="0"/>
              <a:t>to </a:t>
            </a:r>
            <a:r>
              <a:rPr lang="en-US" dirty="0" smtClean="0"/>
              <a:t>district supervision</a:t>
            </a:r>
          </a:p>
          <a:p>
            <a:pPr lvl="1"/>
            <a:r>
              <a:rPr lang="en-US" dirty="0" smtClean="0"/>
              <a:t>National level staff from MoH, partners (WHO, UNICEF) visit district health teams</a:t>
            </a:r>
          </a:p>
          <a:p>
            <a:r>
              <a:rPr lang="en-US" dirty="0" smtClean="0"/>
              <a:t>Feedback to supervisee</a:t>
            </a:r>
          </a:p>
          <a:p>
            <a:pPr lvl="1"/>
            <a:r>
              <a:rPr lang="en-US" dirty="0"/>
              <a:t>W</a:t>
            </a:r>
            <a:r>
              <a:rPr lang="en-US" dirty="0" smtClean="0"/>
              <a:t>ritten in a supervisory ledger or just verbal</a:t>
            </a:r>
          </a:p>
          <a:p>
            <a:pPr lvl="1"/>
            <a:r>
              <a:rPr lang="en-US" dirty="0" smtClean="0"/>
              <a:t>Copy of supervisory checklist results may be left with vaccinator</a:t>
            </a:r>
          </a:p>
          <a:p>
            <a:pPr lvl="1"/>
            <a:r>
              <a:rPr lang="en-US" dirty="0"/>
              <a:t>Feedback is followed up in next visit</a:t>
            </a:r>
          </a:p>
          <a:p>
            <a:pPr marL="0" indent="0">
              <a:buNone/>
            </a:pPr>
            <a:endParaRPr lang="en-US" dirty="0" smtClean="0"/>
          </a:p>
          <a:p>
            <a:endParaRPr lang="en-US" dirty="0" smtClean="0"/>
          </a:p>
        </p:txBody>
      </p:sp>
    </p:spTree>
    <p:extLst>
      <p:ext uri="{BB962C8B-B14F-4D97-AF65-F5344CB8AC3E}">
        <p14:creationId xmlns:p14="http://schemas.microsoft.com/office/powerpoint/2010/main" val="1168578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normAutofit fontScale="90000"/>
          </a:bodyPr>
          <a:lstStyle/>
          <a:p>
            <a:r>
              <a:rPr lang="en-US" dirty="0" smtClean="0"/>
              <a:t>Supervision </a:t>
            </a:r>
            <a:r>
              <a:rPr lang="en-US" dirty="0"/>
              <a:t>c</a:t>
            </a:r>
            <a:r>
              <a:rPr lang="en-US" dirty="0" smtClean="0"/>
              <a:t>hecklist often used to guide the supervision visit</a:t>
            </a:r>
          </a:p>
        </p:txBody>
      </p:sp>
      <p:pic>
        <p:nvPicPr>
          <p:cNvPr id="9830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92250" y="1600200"/>
            <a:ext cx="6121400" cy="7932738"/>
          </a:xfrm>
          <a:prstGeom prst="rect">
            <a:avLst/>
          </a:prstGeom>
          <a:noFill/>
          <a:ln w="9525">
            <a:noFill/>
            <a:miter lim="800000"/>
            <a:headEnd/>
            <a:tailEnd/>
          </a:ln>
        </p:spPr>
      </p:pic>
    </p:spTree>
    <p:extLst>
      <p:ext uri="{BB962C8B-B14F-4D97-AF65-F5344CB8AC3E}">
        <p14:creationId xmlns:p14="http://schemas.microsoft.com/office/powerpoint/2010/main" val="1959074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About routine and supplementary immunization activities</a:t>
            </a:r>
            <a:endParaRPr lang="en-US" dirty="0"/>
          </a:p>
        </p:txBody>
      </p:sp>
      <p:sp>
        <p:nvSpPr>
          <p:cNvPr id="7" name="Text Placeholder 6"/>
          <p:cNvSpPr>
            <a:spLocks noGrp="1"/>
          </p:cNvSpPr>
          <p:nvPr>
            <p:ph type="body" idx="1"/>
          </p:nvPr>
        </p:nvSpPr>
        <p:spPr>
          <a:xfrm>
            <a:off x="457200" y="1295400"/>
            <a:ext cx="4040188" cy="639762"/>
          </a:xfrm>
        </p:spPr>
        <p:txBody>
          <a:bodyPr/>
          <a:lstStyle/>
          <a:p>
            <a:r>
              <a:rPr lang="en-US" dirty="0" smtClean="0"/>
              <a:t>Routine Immunization (RI)	</a:t>
            </a:r>
            <a:endParaRPr lang="en-US" dirty="0"/>
          </a:p>
        </p:txBody>
      </p:sp>
      <p:sp>
        <p:nvSpPr>
          <p:cNvPr id="8" name="Content Placeholder 7"/>
          <p:cNvSpPr>
            <a:spLocks noGrp="1"/>
          </p:cNvSpPr>
          <p:nvPr>
            <p:ph sz="half" idx="2"/>
          </p:nvPr>
        </p:nvSpPr>
        <p:spPr>
          <a:xfrm>
            <a:off x="457200" y="1935161"/>
            <a:ext cx="4040188" cy="4770439"/>
          </a:xfrm>
          <a:ln w="3175">
            <a:solidFill>
              <a:schemeClr val="tx1"/>
            </a:solidFill>
          </a:ln>
        </p:spPr>
        <p:txBody>
          <a:bodyPr>
            <a:normAutofit/>
          </a:bodyPr>
          <a:lstStyle/>
          <a:p>
            <a:r>
              <a:rPr lang="en-US" dirty="0"/>
              <a:t>Objective: Provide all vaccinations listed on country </a:t>
            </a:r>
            <a:r>
              <a:rPr lang="en-US" dirty="0" smtClean="0"/>
              <a:t>RI schedule</a:t>
            </a:r>
            <a:endParaRPr lang="en-US" dirty="0"/>
          </a:p>
          <a:p>
            <a:r>
              <a:rPr lang="en-US" dirty="0" smtClean="0"/>
              <a:t>Services are provided on an ongoing basis from permanent locations</a:t>
            </a:r>
          </a:p>
          <a:p>
            <a:r>
              <a:rPr lang="en-US" dirty="0" smtClean="0"/>
              <a:t>Timing: throughout the year</a:t>
            </a:r>
          </a:p>
          <a:p>
            <a:r>
              <a:rPr lang="en-US" dirty="0" smtClean="0"/>
              <a:t>Target:  Usually &lt;1 year olds</a:t>
            </a:r>
          </a:p>
        </p:txBody>
      </p:sp>
      <p:sp>
        <p:nvSpPr>
          <p:cNvPr id="9" name="Text Placeholder 8"/>
          <p:cNvSpPr>
            <a:spLocks noGrp="1"/>
          </p:cNvSpPr>
          <p:nvPr>
            <p:ph type="body" sz="quarter" idx="3"/>
          </p:nvPr>
        </p:nvSpPr>
        <p:spPr>
          <a:xfrm>
            <a:off x="4645025" y="1295400"/>
            <a:ext cx="4041775" cy="639762"/>
          </a:xfrm>
        </p:spPr>
        <p:txBody>
          <a:bodyPr>
            <a:normAutofit/>
          </a:bodyPr>
          <a:lstStyle/>
          <a:p>
            <a:r>
              <a:rPr lang="en-US" sz="2000" dirty="0" smtClean="0"/>
              <a:t>Supplementary Immunization (SIA)</a:t>
            </a:r>
            <a:endParaRPr lang="en-US" sz="2000" dirty="0"/>
          </a:p>
        </p:txBody>
      </p:sp>
      <p:sp>
        <p:nvSpPr>
          <p:cNvPr id="10" name="Content Placeholder 9"/>
          <p:cNvSpPr>
            <a:spLocks noGrp="1"/>
          </p:cNvSpPr>
          <p:nvPr>
            <p:ph sz="quarter" idx="4"/>
          </p:nvPr>
        </p:nvSpPr>
        <p:spPr>
          <a:xfrm>
            <a:off x="4645025" y="1935161"/>
            <a:ext cx="4041775" cy="4770439"/>
          </a:xfrm>
          <a:ln w="3175">
            <a:solidFill>
              <a:schemeClr val="tx1"/>
            </a:solidFill>
          </a:ln>
        </p:spPr>
        <p:txBody>
          <a:bodyPr>
            <a:normAutofit fontScale="85000" lnSpcReduction="10000"/>
          </a:bodyPr>
          <a:lstStyle/>
          <a:p>
            <a:r>
              <a:rPr lang="en-US" dirty="0"/>
              <a:t>Objective: Provide specific vaccines to those who missed receiving them in RI or who did not </a:t>
            </a:r>
            <a:r>
              <a:rPr lang="en-US" dirty="0" smtClean="0"/>
              <a:t>seroconvert </a:t>
            </a:r>
            <a:r>
              <a:rPr lang="en-US" dirty="0"/>
              <a:t>when receiving RI</a:t>
            </a:r>
          </a:p>
          <a:p>
            <a:r>
              <a:rPr lang="en-US" dirty="0" smtClean="0"/>
              <a:t>SIAs provided from multiple permanent and temporary locations</a:t>
            </a:r>
          </a:p>
          <a:p>
            <a:r>
              <a:rPr lang="en-US" dirty="0" smtClean="0"/>
              <a:t>Timing:  short duration (1 week)</a:t>
            </a:r>
          </a:p>
          <a:p>
            <a:r>
              <a:rPr lang="en-US" dirty="0" smtClean="0"/>
              <a:t>Target:  Usually &lt;5 or &lt;15 year olds</a:t>
            </a:r>
          </a:p>
          <a:p>
            <a:r>
              <a:rPr lang="en-US" i="1" dirty="0" smtClean="0"/>
              <a:t>Other names:  campaigns, SIAs, NIDs (National Immunization days), SNIDs (sub-national immunization days)</a:t>
            </a:r>
          </a:p>
          <a:p>
            <a:endParaRPr lang="en-US" dirty="0"/>
          </a:p>
        </p:txBody>
      </p:sp>
    </p:spTree>
    <p:extLst>
      <p:ext uri="{BB962C8B-B14F-4D97-AF65-F5344CB8AC3E}">
        <p14:creationId xmlns:p14="http://schemas.microsoft.com/office/powerpoint/2010/main" val="9171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t>Cold Chain &amp; Logistics</a:t>
            </a:r>
            <a:endParaRPr lang="en-US" dirty="0"/>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Cold chain, Injection safety, waste management, vaccine management</a:t>
            </a:r>
            <a:endParaRPr lang="en-US" dirty="0"/>
          </a:p>
        </p:txBody>
      </p:sp>
    </p:spTree>
    <p:extLst>
      <p:ext uri="{BB962C8B-B14F-4D97-AF65-F5344CB8AC3E}">
        <p14:creationId xmlns:p14="http://schemas.microsoft.com/office/powerpoint/2010/main" val="3884529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57400"/>
            <a:ext cx="2090737" cy="2011362"/>
          </a:xfrm>
          <a:ln>
            <a:solidFill>
              <a:schemeClr val="accent1"/>
            </a:solidFill>
          </a:ln>
        </p:spPr>
        <p:txBody>
          <a:bodyPr>
            <a:noAutofit/>
          </a:bodyPr>
          <a:lstStyle/>
          <a:p>
            <a:r>
              <a:rPr lang="en-US" sz="2000" dirty="0" smtClean="0"/>
              <a:t>The </a:t>
            </a:r>
            <a:r>
              <a:rPr lang="en-US" sz="2000" i="1" dirty="0" smtClean="0"/>
              <a:t>Cold Chain </a:t>
            </a:r>
            <a:r>
              <a:rPr lang="en-US" sz="2000" dirty="0" smtClean="0"/>
              <a:t>is EPI’s supply chain for vaccines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19400" y="185737"/>
            <a:ext cx="5572125" cy="6486525"/>
          </a:xfrm>
          <a:prstGeom prst="rect">
            <a:avLst/>
          </a:prstGeom>
        </p:spPr>
      </p:pic>
      <p:sp>
        <p:nvSpPr>
          <p:cNvPr id="6" name="Rounded Rectangle 5"/>
          <p:cNvSpPr/>
          <p:nvPr/>
        </p:nvSpPr>
        <p:spPr>
          <a:xfrm>
            <a:off x="3048000" y="175127"/>
            <a:ext cx="1447800" cy="430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UNICEF supply division</a:t>
            </a:r>
            <a:endParaRPr lang="en-US" sz="1200" dirty="0"/>
          </a:p>
        </p:txBody>
      </p:sp>
      <p:sp>
        <p:nvSpPr>
          <p:cNvPr id="10" name="Rounded Rectangle 9"/>
          <p:cNvSpPr/>
          <p:nvPr/>
        </p:nvSpPr>
        <p:spPr>
          <a:xfrm>
            <a:off x="1295400" y="175127"/>
            <a:ext cx="1447800" cy="430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UNICEF country office</a:t>
            </a:r>
            <a:endParaRPr lang="en-US" sz="1200" dirty="0"/>
          </a:p>
        </p:txBody>
      </p:sp>
      <p:sp>
        <p:nvSpPr>
          <p:cNvPr id="11" name="Rounded Rectangle 10"/>
          <p:cNvSpPr/>
          <p:nvPr/>
        </p:nvSpPr>
        <p:spPr>
          <a:xfrm>
            <a:off x="1295400" y="663926"/>
            <a:ext cx="1447800" cy="430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Country Ministry of Health</a:t>
            </a:r>
            <a:endParaRPr lang="en-US" sz="1200" dirty="0"/>
          </a:p>
        </p:txBody>
      </p:sp>
      <p:cxnSp>
        <p:nvCxnSpPr>
          <p:cNvPr id="13" name="Straight Connector 12"/>
          <p:cNvCxnSpPr>
            <a:stCxn id="11" idx="0"/>
            <a:endCxn id="10" idx="2"/>
          </p:cNvCxnSpPr>
          <p:nvPr/>
        </p:nvCxnSpPr>
        <p:spPr>
          <a:xfrm flipV="1">
            <a:off x="2019300" y="606065"/>
            <a:ext cx="0" cy="57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p:cNvCxnSpPr>
          <p:nvPr/>
        </p:nvCxnSpPr>
        <p:spPr>
          <a:xfrm>
            <a:off x="2743200" y="390596"/>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p:cNvCxnSpPr>
          <p:nvPr/>
        </p:nvCxnSpPr>
        <p:spPr>
          <a:xfrm>
            <a:off x="4495800" y="390596"/>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itle 6"/>
          <p:cNvSpPr txBox="1">
            <a:spLocks/>
          </p:cNvSpPr>
          <p:nvPr/>
        </p:nvSpPr>
        <p:spPr>
          <a:xfrm>
            <a:off x="457200" y="4160838"/>
            <a:ext cx="2090737" cy="2392362"/>
          </a:xfrm>
          <a:prstGeom prst="rect">
            <a:avLst/>
          </a:prstGeom>
          <a:ln>
            <a:solidFill>
              <a:schemeClr val="accent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The EPI supply chain also transports safety boxes, syringes</a:t>
            </a:r>
            <a:endParaRPr lang="en-US" sz="2000" dirty="0"/>
          </a:p>
        </p:txBody>
      </p:sp>
    </p:spTree>
    <p:extLst>
      <p:ext uri="{BB962C8B-B14F-4D97-AF65-F5344CB8AC3E}">
        <p14:creationId xmlns:p14="http://schemas.microsoft.com/office/powerpoint/2010/main" val="2616904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r>
              <a:rPr lang="en-US" dirty="0"/>
              <a:t>Cold Chain </a:t>
            </a:r>
            <a:r>
              <a:rPr lang="en-US" dirty="0" smtClean="0"/>
              <a:t>Equipment (I)</a:t>
            </a:r>
          </a:p>
        </p:txBody>
      </p:sp>
      <p:sp>
        <p:nvSpPr>
          <p:cNvPr id="9219" name="Rectangle 4"/>
          <p:cNvSpPr>
            <a:spLocks noGrp="1" noChangeArrowheads="1"/>
          </p:cNvSpPr>
          <p:nvPr>
            <p:ph type="body" idx="1"/>
          </p:nvPr>
        </p:nvSpPr>
        <p:spPr>
          <a:xfrm>
            <a:off x="457200" y="1828800"/>
            <a:ext cx="8305800" cy="4495800"/>
          </a:xfrm>
        </p:spPr>
        <p:txBody>
          <a:bodyPr>
            <a:normAutofit fontScale="85000" lnSpcReduction="20000"/>
          </a:bodyPr>
          <a:lstStyle/>
          <a:p>
            <a:r>
              <a:rPr lang="en-US" dirty="0" smtClean="0"/>
              <a:t>Freezers (-15 to -25 degrees C)</a:t>
            </a:r>
          </a:p>
          <a:p>
            <a:pPr lvl="1" eaLnBrk="1" hangingPunct="1"/>
            <a:r>
              <a:rPr lang="en-US" dirty="0" smtClean="0"/>
              <a:t>Used for freezing ice packs at facility, district levels</a:t>
            </a:r>
          </a:p>
          <a:p>
            <a:pPr lvl="1" eaLnBrk="1" hangingPunct="1"/>
            <a:r>
              <a:rPr lang="en-US" dirty="0" smtClean="0"/>
              <a:t>Used to store some vaccines at national level</a:t>
            </a:r>
          </a:p>
          <a:p>
            <a:pPr lvl="1" eaLnBrk="1" hangingPunct="1">
              <a:buFontTx/>
              <a:buNone/>
            </a:pPr>
            <a:endParaRPr lang="en-US" dirty="0" smtClean="0"/>
          </a:p>
          <a:p>
            <a:pPr eaLnBrk="1" hangingPunct="1"/>
            <a:r>
              <a:rPr lang="en-US" dirty="0" smtClean="0"/>
              <a:t>Refrigerators (usually w/freezer)</a:t>
            </a:r>
          </a:p>
          <a:p>
            <a:pPr lvl="1"/>
            <a:r>
              <a:rPr lang="en-US" dirty="0" smtClean="0"/>
              <a:t>Used for vaccine storage at all levels</a:t>
            </a:r>
          </a:p>
          <a:p>
            <a:pPr lvl="1"/>
            <a:r>
              <a:rPr lang="en-US" dirty="0" smtClean="0"/>
              <a:t>Power can be from</a:t>
            </a:r>
          </a:p>
          <a:p>
            <a:pPr lvl="2"/>
            <a:r>
              <a:rPr lang="en-US" dirty="0" smtClean="0"/>
              <a:t>Electricity</a:t>
            </a:r>
          </a:p>
          <a:p>
            <a:pPr lvl="3"/>
            <a:r>
              <a:rPr lang="en-US" dirty="0"/>
              <a:t>Generators/ Voltage </a:t>
            </a:r>
            <a:r>
              <a:rPr lang="en-US" dirty="0" smtClean="0"/>
              <a:t>Stabilizers required</a:t>
            </a:r>
            <a:endParaRPr lang="en-US" dirty="0"/>
          </a:p>
          <a:p>
            <a:pPr lvl="2"/>
            <a:r>
              <a:rPr lang="en-US" dirty="0" smtClean="0"/>
              <a:t>Kerosene </a:t>
            </a:r>
          </a:p>
          <a:p>
            <a:pPr lvl="2"/>
            <a:r>
              <a:rPr lang="en-US" dirty="0" smtClean="0"/>
              <a:t>LP Gas</a:t>
            </a:r>
          </a:p>
          <a:p>
            <a:pPr lvl="2"/>
            <a:r>
              <a:rPr lang="en-US" dirty="0" smtClean="0"/>
              <a:t>Solar</a:t>
            </a:r>
          </a:p>
        </p:txBody>
      </p:sp>
      <p:pic>
        <p:nvPicPr>
          <p:cNvPr id="4" name="Picture 2" descr="E:\201202\201202A0\0208201237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10325" y="4343400"/>
            <a:ext cx="2428875" cy="22669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11756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2"/>
          <p:cNvSpPr>
            <a:spLocks noGrp="1" noChangeArrowheads="1"/>
          </p:cNvSpPr>
          <p:nvPr>
            <p:ph type="title"/>
          </p:nvPr>
        </p:nvSpPr>
        <p:spPr/>
        <p:txBody>
          <a:bodyPr/>
          <a:lstStyle/>
          <a:p>
            <a:r>
              <a:rPr lang="en-US" dirty="0"/>
              <a:t>Cold Chain </a:t>
            </a:r>
            <a:r>
              <a:rPr lang="en-US" dirty="0" smtClean="0"/>
              <a:t>Equipment (II)</a:t>
            </a:r>
          </a:p>
        </p:txBody>
      </p:sp>
      <p:sp>
        <p:nvSpPr>
          <p:cNvPr id="62466" name="Rectangle 3"/>
          <p:cNvSpPr>
            <a:spLocks noGrp="1" noChangeArrowheads="1"/>
          </p:cNvSpPr>
          <p:nvPr>
            <p:ph type="body" idx="1"/>
          </p:nvPr>
        </p:nvSpPr>
        <p:spPr>
          <a:xfrm>
            <a:off x="457200" y="1295400"/>
            <a:ext cx="8229600" cy="4789487"/>
          </a:xfrm>
        </p:spPr>
        <p:txBody>
          <a:bodyPr>
            <a:normAutofit fontScale="85000" lnSpcReduction="20000"/>
          </a:bodyPr>
          <a:lstStyle/>
          <a:p>
            <a:r>
              <a:rPr lang="en-US" dirty="0" smtClean="0"/>
              <a:t>Vaccine carriers </a:t>
            </a:r>
          </a:p>
          <a:p>
            <a:pPr lvl="1"/>
            <a:r>
              <a:rPr lang="en-US" dirty="0" smtClean="0"/>
              <a:t>Commonly used for </a:t>
            </a:r>
          </a:p>
          <a:p>
            <a:pPr lvl="2"/>
            <a:r>
              <a:rPr lang="en-US" dirty="0"/>
              <a:t>T</a:t>
            </a:r>
            <a:r>
              <a:rPr lang="en-US" dirty="0" smtClean="0"/>
              <a:t>ransporting vaccine and diluents for outreach sessions</a:t>
            </a:r>
          </a:p>
          <a:p>
            <a:pPr lvl="2"/>
            <a:r>
              <a:rPr lang="en-US" dirty="0" smtClean="0"/>
              <a:t>Temporarily holding vaccines on fixed delivery days</a:t>
            </a:r>
          </a:p>
          <a:p>
            <a:pPr lvl="1"/>
            <a:r>
              <a:rPr lang="en-US" dirty="0"/>
              <a:t>Carriers lined with frozen ice packs</a:t>
            </a:r>
          </a:p>
          <a:p>
            <a:pPr lvl="1"/>
            <a:r>
              <a:rPr lang="en-US" dirty="0" smtClean="0"/>
              <a:t>Vaccines remain viable up to 48 hours in carrier</a:t>
            </a:r>
          </a:p>
          <a:p>
            <a:pPr marL="457200" lvl="1" indent="0">
              <a:buNone/>
            </a:pPr>
            <a:endParaRPr lang="en-US" dirty="0" smtClean="0"/>
          </a:p>
          <a:p>
            <a:r>
              <a:rPr lang="en-US" dirty="0" smtClean="0"/>
              <a:t>Ice packs also used during immunization session to keep vials cool</a:t>
            </a:r>
          </a:p>
          <a:p>
            <a:pPr lvl="1"/>
            <a:r>
              <a:rPr lang="en-US" dirty="0" smtClean="0"/>
              <a:t>Ice packs should be “conditioned” prior to this use</a:t>
            </a:r>
          </a:p>
          <a:p>
            <a:pPr lvl="1"/>
            <a:r>
              <a:rPr lang="en-US" dirty="0" smtClean="0"/>
              <a:t>“Conditioned” = Allow ice packs to partially</a:t>
            </a:r>
            <a:br>
              <a:rPr lang="en-US" dirty="0" smtClean="0"/>
            </a:br>
            <a:r>
              <a:rPr lang="en-US" dirty="0" smtClean="0"/>
              <a:t> melt so vaccine is not directly exposed</a:t>
            </a:r>
            <a:br>
              <a:rPr lang="en-US" dirty="0" smtClean="0"/>
            </a:br>
            <a:r>
              <a:rPr lang="en-US" dirty="0" smtClean="0"/>
              <a:t>to freezing temperature</a:t>
            </a:r>
          </a:p>
          <a:p>
            <a:pPr lvl="1"/>
            <a:endParaRPr lang="en-US" sz="2000" dirty="0" smtClean="0"/>
          </a:p>
        </p:txBody>
      </p:sp>
      <p:pic>
        <p:nvPicPr>
          <p:cNvPr id="62467" name="Picture 4"/>
          <p:cNvPicPr>
            <a:picLocks noChangeAspect="1" noChangeArrowheads="1"/>
          </p:cNvPicPr>
          <p:nvPr/>
        </p:nvPicPr>
        <p:blipFill>
          <a:blip r:embed="rId3"/>
          <a:srcRect/>
          <a:stretch>
            <a:fillRect/>
          </a:stretch>
        </p:blipFill>
        <p:spPr bwMode="auto">
          <a:xfrm>
            <a:off x="6932353" y="5387975"/>
            <a:ext cx="2135447" cy="1393825"/>
          </a:xfrm>
          <a:prstGeom prst="rect">
            <a:avLst/>
          </a:prstGeom>
          <a:noFill/>
          <a:ln w="9525">
            <a:noFill/>
            <a:miter lim="800000"/>
            <a:headEnd/>
            <a:tailEnd/>
          </a:ln>
        </p:spPr>
      </p:pic>
    </p:spTree>
    <p:extLst>
      <p:ext uri="{BB962C8B-B14F-4D97-AF65-F5344CB8AC3E}">
        <p14:creationId xmlns:p14="http://schemas.microsoft.com/office/powerpoint/2010/main" val="3282622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4"/>
          <p:cNvSpPr>
            <a:spLocks noGrp="1" noChangeArrowheads="1"/>
          </p:cNvSpPr>
          <p:nvPr>
            <p:ph type="title"/>
          </p:nvPr>
        </p:nvSpPr>
        <p:spPr/>
        <p:txBody>
          <a:bodyPr>
            <a:normAutofit/>
          </a:bodyPr>
          <a:lstStyle/>
          <a:p>
            <a:r>
              <a:rPr lang="en-US" dirty="0"/>
              <a:t>M</a:t>
            </a:r>
            <a:r>
              <a:rPr lang="en-US" dirty="0" smtClean="0"/>
              <a:t>onitoring cold chain equipment</a:t>
            </a:r>
          </a:p>
        </p:txBody>
      </p:sp>
      <p:sp>
        <p:nvSpPr>
          <p:cNvPr id="2" name="Content Placeholder 1"/>
          <p:cNvSpPr>
            <a:spLocks noGrp="1"/>
          </p:cNvSpPr>
          <p:nvPr>
            <p:ph idx="1"/>
          </p:nvPr>
        </p:nvSpPr>
        <p:spPr>
          <a:xfrm>
            <a:off x="457200" y="1447800"/>
            <a:ext cx="8229600" cy="4525963"/>
          </a:xfrm>
        </p:spPr>
        <p:txBody>
          <a:bodyPr>
            <a:normAutofit/>
          </a:bodyPr>
          <a:lstStyle/>
          <a:p>
            <a:r>
              <a:rPr lang="en-US" sz="2000" dirty="0" smtClean="0"/>
              <a:t>Twice-daily, everyday recording of temperature for each equipment </a:t>
            </a:r>
          </a:p>
          <a:p>
            <a:r>
              <a:rPr lang="en-US" sz="2000" dirty="0" smtClean="0"/>
              <a:t>Equipment often have multiple thermometers due to malfunction</a:t>
            </a:r>
          </a:p>
          <a:p>
            <a:r>
              <a:rPr lang="en-US" sz="2000" dirty="0" smtClean="0"/>
              <a:t>If temperature outside range, reported to higher levels</a:t>
            </a:r>
          </a:p>
          <a:p>
            <a:r>
              <a:rPr lang="en-US" sz="2000" dirty="0" smtClean="0"/>
              <a:t>Vaccine will be moved if cold chain equipment fails</a:t>
            </a:r>
          </a:p>
          <a:p>
            <a:endParaRPr lang="en-US" sz="2000" dirty="0"/>
          </a:p>
        </p:txBody>
      </p:sp>
      <p:pic>
        <p:nvPicPr>
          <p:cNvPr id="5" name="Picture 3"/>
          <p:cNvPicPr>
            <a:picLocks noChangeAspect="1" noChangeArrowheads="1"/>
          </p:cNvPicPr>
          <p:nvPr/>
        </p:nvPicPr>
        <p:blipFill>
          <a:blip r:embed="rId3"/>
          <a:srcRect/>
          <a:stretch>
            <a:fillRect/>
          </a:stretch>
        </p:blipFill>
        <p:spPr>
          <a:xfrm>
            <a:off x="3581400" y="3276600"/>
            <a:ext cx="5410200" cy="3432601"/>
          </a:xfrm>
          <a:prstGeom prst="rect">
            <a:avLst/>
          </a:prstGeom>
          <a:ln>
            <a:solidFill>
              <a:schemeClr val="tx1"/>
            </a:solidFill>
          </a:ln>
        </p:spPr>
      </p:pic>
      <p:pic>
        <p:nvPicPr>
          <p:cNvPr id="6" name="Picture 5"/>
          <p:cNvPicPr>
            <a:picLocks noChangeAspect="1" noChangeArrowheads="1"/>
          </p:cNvPicPr>
          <p:nvPr/>
        </p:nvPicPr>
        <p:blipFill>
          <a:blip r:embed="rId4"/>
          <a:srcRect/>
          <a:stretch>
            <a:fillRect/>
          </a:stretch>
        </p:blipFill>
        <p:spPr>
          <a:xfrm>
            <a:off x="199649" y="3733800"/>
            <a:ext cx="3305551" cy="2743200"/>
          </a:xfrm>
          <a:prstGeom prst="rect">
            <a:avLst/>
          </a:prstGeom>
          <a:ln>
            <a:solidFill>
              <a:schemeClr val="tx1"/>
            </a:solidFill>
          </a:ln>
        </p:spPr>
      </p:pic>
    </p:spTree>
    <p:extLst>
      <p:ext uri="{BB962C8B-B14F-4D97-AF65-F5344CB8AC3E}">
        <p14:creationId xmlns:p14="http://schemas.microsoft.com/office/powerpoint/2010/main" val="4064549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fontAlgn="auto">
              <a:spcAft>
                <a:spcPts val="0"/>
              </a:spcAft>
              <a:defRPr/>
            </a:pPr>
            <a:r>
              <a:rPr lang="en-US" dirty="0" smtClean="0"/>
              <a:t>Vaccine Supply &amp; Quality</a:t>
            </a:r>
            <a:endParaRPr lang="en-US" dirty="0"/>
          </a:p>
        </p:txBody>
      </p:sp>
      <p:sp>
        <p:nvSpPr>
          <p:cNvPr id="5" name="Text Placeholder 4"/>
          <p:cNvSpPr>
            <a:spLocks noGrp="1"/>
          </p:cNvSpPr>
          <p:nvPr>
            <p:ph type="body" idx="1"/>
          </p:nvPr>
        </p:nvSpPr>
        <p:spPr/>
        <p:txBody>
          <a:bodyPr rtlCol="0">
            <a:normAutofit/>
          </a:bodyPr>
          <a:lstStyle/>
          <a:p>
            <a:pPr fontAlgn="auto">
              <a:spcAft>
                <a:spcPts val="0"/>
              </a:spcAft>
              <a:buFont typeface="Arial" pitchFamily="34" charset="0"/>
              <a:buNone/>
              <a:defRPr/>
            </a:pPr>
            <a:r>
              <a:rPr lang="en-US" dirty="0" smtClean="0"/>
              <a:t>Cold chain, Injection safety, waste management, vaccine management</a:t>
            </a:r>
            <a:endParaRPr lang="en-US" dirty="0"/>
          </a:p>
        </p:txBody>
      </p:sp>
    </p:spTree>
    <p:extLst>
      <p:ext uri="{BB962C8B-B14F-4D97-AF65-F5344CB8AC3E}">
        <p14:creationId xmlns:p14="http://schemas.microsoft.com/office/powerpoint/2010/main" val="4208021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dirty="0" smtClean="0"/>
              <a:t>Routine Vaccine Forecasting</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All levels (facility, district, national) create forecasts of the number of RI doses required for use during a specific time period</a:t>
            </a:r>
          </a:p>
          <a:p>
            <a:pPr fontAlgn="auto">
              <a:spcAft>
                <a:spcPts val="0"/>
              </a:spcAft>
              <a:buFont typeface="Arial" pitchFamily="34" charset="0"/>
              <a:buChar char="•"/>
              <a:defRPr/>
            </a:pPr>
            <a:r>
              <a:rPr lang="en-US" dirty="0" smtClean="0"/>
              <a:t>Forecasted number used when requesting RI doses from next higher level</a:t>
            </a:r>
            <a:endParaRPr lang="en-US" dirty="0"/>
          </a:p>
          <a:p>
            <a:pPr fontAlgn="auto">
              <a:spcAft>
                <a:spcPts val="0"/>
              </a:spcAft>
              <a:buFont typeface="Arial" pitchFamily="34" charset="0"/>
              <a:buChar char="•"/>
              <a:defRPr/>
            </a:pPr>
            <a:r>
              <a:rPr lang="en-US" dirty="0" smtClean="0"/>
              <a:t>Vaccine forecast based on:</a:t>
            </a:r>
          </a:p>
          <a:p>
            <a:pPr lvl="1" fontAlgn="auto">
              <a:spcAft>
                <a:spcPts val="0"/>
              </a:spcAft>
              <a:buFont typeface="Arial" pitchFamily="34" charset="0"/>
              <a:buChar char="–"/>
              <a:defRPr/>
            </a:pPr>
            <a:r>
              <a:rPr lang="en-US" dirty="0" smtClean="0"/>
              <a:t>Target population</a:t>
            </a:r>
          </a:p>
          <a:p>
            <a:pPr lvl="1" fontAlgn="auto">
              <a:spcAft>
                <a:spcPts val="0"/>
              </a:spcAft>
              <a:buFont typeface="Arial" pitchFamily="34" charset="0"/>
              <a:buChar char="–"/>
              <a:defRPr/>
            </a:pPr>
            <a:r>
              <a:rPr lang="en-US" dirty="0" smtClean="0"/>
              <a:t>Wastage factor based on endorsed vaccine wastage rate  </a:t>
            </a:r>
          </a:p>
          <a:p>
            <a:pPr lvl="2">
              <a:buFont typeface="Arial" pitchFamily="34" charset="0"/>
              <a:buChar char="–"/>
              <a:defRPr/>
            </a:pPr>
            <a:r>
              <a:rPr lang="en-US" dirty="0" smtClean="0"/>
              <a:t>“Wastage” is any dose not used to vaccinate a targeted person</a:t>
            </a:r>
          </a:p>
          <a:p>
            <a:pPr lvl="2">
              <a:buFont typeface="Arial" pitchFamily="34" charset="0"/>
              <a:buChar char="–"/>
              <a:defRPr/>
            </a:pPr>
            <a:r>
              <a:rPr lang="en-US" dirty="0" smtClean="0"/>
              <a:t>Countries set acceptable wastage rates e.g. the proportion of a vial which can be wasted due to various reason</a:t>
            </a:r>
          </a:p>
          <a:p>
            <a:pPr lvl="2">
              <a:buFont typeface="Arial" pitchFamily="34" charset="0"/>
              <a:buChar char="–"/>
              <a:defRPr/>
            </a:pPr>
            <a:r>
              <a:rPr lang="en-US" dirty="0" smtClean="0"/>
              <a:t>Measles, BCG, YF forecasts often </a:t>
            </a:r>
            <a:r>
              <a:rPr lang="en-US" dirty="0"/>
              <a:t>use rates between 35-50</a:t>
            </a:r>
            <a:r>
              <a:rPr lang="en-US" dirty="0" smtClean="0"/>
              <a:t>%</a:t>
            </a:r>
          </a:p>
          <a:p>
            <a:pPr lvl="2">
              <a:buFont typeface="Arial" pitchFamily="34" charset="0"/>
              <a:buChar char="–"/>
              <a:defRPr/>
            </a:pPr>
            <a:r>
              <a:rPr lang="en-US" dirty="0" smtClean="0"/>
              <a:t>Pentavalent, Polio forecasts often use rates between 10%-30%</a:t>
            </a:r>
          </a:p>
          <a:p>
            <a:pPr lvl="2">
              <a:buFont typeface="Arial" pitchFamily="34" charset="0"/>
              <a:buChar char="–"/>
              <a:defRPr/>
            </a:pPr>
            <a:r>
              <a:rPr lang="en-US" dirty="0" smtClean="0"/>
              <a:t>Vaccine wastage factor formula = 100% / (100% – wastage rate)</a:t>
            </a:r>
          </a:p>
        </p:txBody>
      </p:sp>
    </p:spTree>
    <p:extLst>
      <p:ext uri="{BB962C8B-B14F-4D97-AF65-F5344CB8AC3E}">
        <p14:creationId xmlns:p14="http://schemas.microsoft.com/office/powerpoint/2010/main" val="580941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normAutofit/>
          </a:bodyPr>
          <a:lstStyle/>
          <a:p>
            <a:r>
              <a:rPr lang="en-US" dirty="0" smtClean="0"/>
              <a:t>Example: vaccine forecast in Liberia</a:t>
            </a:r>
          </a:p>
        </p:txBody>
      </p:sp>
      <p:sp>
        <p:nvSpPr>
          <p:cNvPr id="78850" name="Content Placeholder 2"/>
          <p:cNvSpPr>
            <a:spLocks noGrp="1"/>
          </p:cNvSpPr>
          <p:nvPr>
            <p:ph idx="1"/>
          </p:nvPr>
        </p:nvSpPr>
        <p:spPr/>
        <p:txBody>
          <a:bodyPr/>
          <a:lstStyle/>
          <a:p>
            <a:endParaRPr lang="en-US" smtClean="0"/>
          </a:p>
        </p:txBody>
      </p:sp>
      <p:pic>
        <p:nvPicPr>
          <p:cNvPr id="78851" name="Picture 2" descr="E:\201202\201202A0\0213201239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4432"/>
          <a:stretch/>
        </p:blipFill>
        <p:spPr bwMode="auto">
          <a:xfrm>
            <a:off x="0" y="1295400"/>
            <a:ext cx="9210017" cy="6324600"/>
          </a:xfrm>
          <a:prstGeom prst="rect">
            <a:avLst/>
          </a:prstGeom>
          <a:noFill/>
          <a:ln w="9525">
            <a:noFill/>
            <a:miter lim="800000"/>
            <a:headEnd/>
            <a:tailEnd/>
          </a:ln>
        </p:spPr>
      </p:pic>
    </p:spTree>
    <p:extLst>
      <p:ext uri="{BB962C8B-B14F-4D97-AF65-F5344CB8AC3E}">
        <p14:creationId xmlns:p14="http://schemas.microsoft.com/office/powerpoint/2010/main" val="3304252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Vaccine Forecast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Target population = 1000</a:t>
            </a:r>
          </a:p>
          <a:p>
            <a:r>
              <a:rPr lang="en-US" dirty="0" smtClean="0"/>
              <a:t>Wastage rate = 25%</a:t>
            </a:r>
          </a:p>
          <a:p>
            <a:r>
              <a:rPr lang="en-US" dirty="0" smtClean="0"/>
              <a:t>DTP requires 3 doses per child</a:t>
            </a:r>
          </a:p>
          <a:p>
            <a:r>
              <a:rPr lang="en-US" dirty="0" smtClean="0"/>
              <a:t>Expected coverage = 70%</a:t>
            </a:r>
          </a:p>
          <a:p>
            <a:r>
              <a:rPr lang="en-US" dirty="0" smtClean="0"/>
              <a:t>Doses are supplied every 3 months (1/4 year)</a:t>
            </a:r>
          </a:p>
          <a:p>
            <a:r>
              <a:rPr lang="en-US" dirty="0" smtClean="0"/>
              <a:t>Facility currently has a 300 dose balance</a:t>
            </a:r>
          </a:p>
          <a:p>
            <a:endParaRPr lang="en-US" dirty="0"/>
          </a:p>
          <a:p>
            <a:r>
              <a:rPr lang="en-US" dirty="0" smtClean="0"/>
              <a:t>Question 1:  How many doses are required for the 3 month period?</a:t>
            </a:r>
          </a:p>
          <a:p>
            <a:r>
              <a:rPr lang="en-US" dirty="0" smtClean="0"/>
              <a:t>Question 2:  How many doses should the facility request for the 3 month period?</a:t>
            </a:r>
            <a:endParaRPr lang="en-US" dirty="0"/>
          </a:p>
        </p:txBody>
      </p:sp>
    </p:spTree>
    <p:extLst>
      <p:ext uri="{BB962C8B-B14F-4D97-AF65-F5344CB8AC3E}">
        <p14:creationId xmlns:p14="http://schemas.microsoft.com/office/powerpoint/2010/main" val="3378083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t>Managing vaccine supply</a:t>
            </a:r>
            <a:endParaRPr lang="en-US" dirty="0"/>
          </a:p>
        </p:txBody>
      </p:sp>
      <p:sp>
        <p:nvSpPr>
          <p:cNvPr id="3" name="Content Placeholder 2"/>
          <p:cNvSpPr>
            <a:spLocks noGrp="1"/>
          </p:cNvSpPr>
          <p:nvPr>
            <p:ph idx="1"/>
          </p:nvPr>
        </p:nvSpPr>
        <p:spPr>
          <a:xfrm>
            <a:off x="457200" y="1371600"/>
            <a:ext cx="8229600" cy="4754563"/>
          </a:xfrm>
        </p:spPr>
        <p:txBody>
          <a:bodyPr rtlCol="0">
            <a:normAutofit lnSpcReduction="10000"/>
          </a:bodyPr>
          <a:lstStyle/>
          <a:p>
            <a:pPr fontAlgn="auto">
              <a:spcAft>
                <a:spcPts val="0"/>
              </a:spcAft>
              <a:buFont typeface="Arial" pitchFamily="34" charset="0"/>
              <a:buChar char="•"/>
              <a:defRPr/>
            </a:pPr>
            <a:r>
              <a:rPr lang="en-US" dirty="0" smtClean="0"/>
              <a:t>Managing vaccine stock (supply) requires tracking stock information</a:t>
            </a:r>
          </a:p>
          <a:p>
            <a:pPr fontAlgn="auto">
              <a:spcAft>
                <a:spcPts val="0"/>
              </a:spcAft>
              <a:buFont typeface="Arial" pitchFamily="34" charset="0"/>
              <a:buChar char="•"/>
              <a:defRPr/>
            </a:pPr>
            <a:r>
              <a:rPr lang="en-US" dirty="0" smtClean="0"/>
              <a:t>Routine stock management registers used at each administrative level</a:t>
            </a:r>
          </a:p>
          <a:p>
            <a:pPr fontAlgn="auto">
              <a:spcAft>
                <a:spcPts val="0"/>
              </a:spcAft>
              <a:buFont typeface="Arial" pitchFamily="34" charset="0"/>
              <a:buChar char="•"/>
              <a:defRPr/>
            </a:pPr>
            <a:r>
              <a:rPr lang="en-US" dirty="0" smtClean="0"/>
              <a:t>Registers used to track following info</a:t>
            </a:r>
          </a:p>
          <a:p>
            <a:pPr lvl="1" fontAlgn="auto">
              <a:spcAft>
                <a:spcPts val="0"/>
              </a:spcAft>
              <a:buFont typeface="Arial" pitchFamily="34" charset="0"/>
              <a:buChar char="–"/>
              <a:defRPr/>
            </a:pPr>
            <a:r>
              <a:rPr lang="en-US" dirty="0" smtClean="0"/>
              <a:t>Number of vaccine doses received at level</a:t>
            </a:r>
          </a:p>
          <a:p>
            <a:pPr lvl="1">
              <a:defRPr/>
            </a:pPr>
            <a:r>
              <a:rPr lang="en-US" dirty="0" smtClean="0"/>
              <a:t>Number of </a:t>
            </a:r>
            <a:r>
              <a:rPr lang="en-US" dirty="0"/>
              <a:t>vaccine doses </a:t>
            </a:r>
            <a:r>
              <a:rPr lang="en-US" dirty="0" smtClean="0"/>
              <a:t>used at level</a:t>
            </a:r>
          </a:p>
          <a:p>
            <a:pPr lvl="1" fontAlgn="auto">
              <a:spcAft>
                <a:spcPts val="0"/>
              </a:spcAft>
              <a:buFont typeface="Arial" pitchFamily="34" charset="0"/>
              <a:buChar char="–"/>
              <a:defRPr/>
            </a:pPr>
            <a:r>
              <a:rPr lang="en-US" dirty="0" smtClean="0"/>
              <a:t>Current balance of doses at level</a:t>
            </a:r>
          </a:p>
          <a:p>
            <a:pPr lvl="1" fontAlgn="auto">
              <a:spcAft>
                <a:spcPts val="0"/>
              </a:spcAft>
              <a:buFont typeface="Arial" pitchFamily="34" charset="0"/>
              <a:buChar char="–"/>
              <a:defRPr/>
            </a:pPr>
            <a:r>
              <a:rPr lang="en-US" dirty="0" smtClean="0"/>
              <a:t>Batch numbers, VVM status, expiry date of each vial</a:t>
            </a:r>
          </a:p>
          <a:p>
            <a:pPr lvl="1"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2966673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Brief History of Global Immunization Systems</a:t>
            </a:r>
            <a:endParaRPr lang="en-US" dirty="0"/>
          </a:p>
        </p:txBody>
      </p:sp>
      <p:sp>
        <p:nvSpPr>
          <p:cNvPr id="8" name="Content Placeholder 7"/>
          <p:cNvSpPr>
            <a:spLocks noGrp="1"/>
          </p:cNvSpPr>
          <p:nvPr>
            <p:ph idx="1"/>
          </p:nvPr>
        </p:nvSpPr>
        <p:spPr>
          <a:xfrm>
            <a:off x="457200" y="1600200"/>
            <a:ext cx="8229600" cy="4800600"/>
          </a:xfrm>
        </p:spPr>
        <p:txBody>
          <a:bodyPr>
            <a:normAutofit fontScale="70000" lnSpcReduction="20000"/>
          </a:bodyPr>
          <a:lstStyle/>
          <a:p>
            <a:r>
              <a:rPr lang="en-US" dirty="0" smtClean="0"/>
              <a:t>1974: Expanded Program on Immunization (EPI) officially created </a:t>
            </a:r>
          </a:p>
          <a:p>
            <a:r>
              <a:rPr lang="en-US" dirty="0" smtClean="0"/>
              <a:t>6 basic antigens for infants:  </a:t>
            </a:r>
          </a:p>
          <a:p>
            <a:pPr lvl="1"/>
            <a:r>
              <a:rPr lang="en-US" dirty="0"/>
              <a:t>Tuberculosis (BCG)</a:t>
            </a:r>
          </a:p>
          <a:p>
            <a:pPr lvl="1"/>
            <a:r>
              <a:rPr lang="en-US" dirty="0"/>
              <a:t>Polio</a:t>
            </a:r>
          </a:p>
          <a:p>
            <a:pPr lvl="1"/>
            <a:r>
              <a:rPr lang="en-US" dirty="0"/>
              <a:t>Diphtheria, tetanus, pertussis (DTP) </a:t>
            </a:r>
          </a:p>
          <a:p>
            <a:pPr lvl="1"/>
            <a:r>
              <a:rPr lang="en-US" dirty="0"/>
              <a:t>Measles</a:t>
            </a:r>
          </a:p>
          <a:p>
            <a:r>
              <a:rPr lang="en-US" dirty="0" smtClean="0"/>
              <a:t>1990:  Polio eradication goal globally endorsed </a:t>
            </a:r>
          </a:p>
          <a:p>
            <a:r>
              <a:rPr lang="en-US" dirty="0" smtClean="0"/>
              <a:t>2000:  GAVI Alliance created to streamline investment, vaccine introduction</a:t>
            </a:r>
          </a:p>
          <a:p>
            <a:r>
              <a:rPr lang="en-US" dirty="0" smtClean="0"/>
              <a:t>2001:  Reaching Every District (RED) strategy created to revitalize stagnating RI performance</a:t>
            </a:r>
          </a:p>
          <a:p>
            <a:r>
              <a:rPr lang="en-US" dirty="0" smtClean="0"/>
              <a:t>2003:  Global Immunization Vision &amp; Strategy (GIVS) framework published to unify partners around common strategies and performance goals for immunization services</a:t>
            </a:r>
          </a:p>
        </p:txBody>
      </p:sp>
    </p:spTree>
    <p:extLst>
      <p:ext uri="{BB962C8B-B14F-4D97-AF65-F5344CB8AC3E}">
        <p14:creationId xmlns:p14="http://schemas.microsoft.com/office/powerpoint/2010/main" val="1104346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76200"/>
            <a:ext cx="8229600" cy="1143000"/>
          </a:xfrm>
        </p:spPr>
        <p:txBody>
          <a:bodyPr>
            <a:noAutofit/>
          </a:bodyPr>
          <a:lstStyle/>
          <a:p>
            <a:r>
              <a:rPr lang="en-US" sz="2800" dirty="0" smtClean="0"/>
              <a:t>Example: stock management register from Nigeria</a:t>
            </a:r>
          </a:p>
        </p:txBody>
      </p:sp>
      <p:sp>
        <p:nvSpPr>
          <p:cNvPr id="76802" name="Content Placeholder 2"/>
          <p:cNvSpPr>
            <a:spLocks noGrp="1"/>
          </p:cNvSpPr>
          <p:nvPr>
            <p:ph idx="1"/>
          </p:nvPr>
        </p:nvSpPr>
        <p:spPr/>
        <p:txBody>
          <a:bodyPr/>
          <a:lstStyle/>
          <a:p>
            <a:endParaRPr lang="en-US" smtClean="0"/>
          </a:p>
        </p:txBody>
      </p:sp>
      <p:pic>
        <p:nvPicPr>
          <p:cNvPr id="7680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266" y="838200"/>
            <a:ext cx="11759066" cy="6733309"/>
          </a:xfrm>
          <a:prstGeom prst="rect">
            <a:avLst/>
          </a:prstGeom>
          <a:noFill/>
          <a:ln w="9525">
            <a:noFill/>
            <a:miter lim="800000"/>
            <a:headEnd/>
            <a:tailEnd/>
          </a:ln>
        </p:spPr>
      </p:pic>
    </p:spTree>
    <p:extLst>
      <p:ext uri="{BB962C8B-B14F-4D97-AF65-F5344CB8AC3E}">
        <p14:creationId xmlns:p14="http://schemas.microsoft.com/office/powerpoint/2010/main" val="536789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vaccine quality</a:t>
            </a:r>
            <a:endParaRPr lang="en-US" dirty="0"/>
          </a:p>
        </p:txBody>
      </p:sp>
      <p:sp>
        <p:nvSpPr>
          <p:cNvPr id="3" name="Content Placeholder 2"/>
          <p:cNvSpPr>
            <a:spLocks noGrp="1"/>
          </p:cNvSpPr>
          <p:nvPr>
            <p:ph idx="1"/>
          </p:nvPr>
        </p:nvSpPr>
        <p:spPr>
          <a:xfrm>
            <a:off x="457200" y="1371600"/>
            <a:ext cx="8229600" cy="4953000"/>
          </a:xfrm>
        </p:spPr>
        <p:txBody>
          <a:bodyPr>
            <a:normAutofit fontScale="70000" lnSpcReduction="20000"/>
          </a:bodyPr>
          <a:lstStyle/>
          <a:p>
            <a:r>
              <a:rPr lang="en-US" dirty="0" smtClean="0"/>
              <a:t>Vaccine vial monitors</a:t>
            </a:r>
          </a:p>
          <a:p>
            <a:pPr lvl="1"/>
            <a:r>
              <a:rPr lang="en-US" dirty="0" smtClean="0"/>
              <a:t>Sticker on vial</a:t>
            </a:r>
          </a:p>
          <a:p>
            <a:pPr lvl="1"/>
            <a:r>
              <a:rPr lang="en-US" dirty="0" smtClean="0"/>
              <a:t>Changes color if exposed to heat</a:t>
            </a:r>
          </a:p>
          <a:p>
            <a:r>
              <a:rPr lang="en-US" dirty="0" smtClean="0"/>
              <a:t>Temperature loggers</a:t>
            </a:r>
          </a:p>
          <a:p>
            <a:pPr lvl="1"/>
            <a:r>
              <a:rPr lang="en-US" dirty="0" smtClean="0"/>
              <a:t>Electronic device to monitor actual temperature</a:t>
            </a:r>
          </a:p>
          <a:p>
            <a:pPr lvl="1"/>
            <a:r>
              <a:rPr lang="en-US" dirty="0" smtClean="0"/>
              <a:t>Usually has log of last 30 to 60 days</a:t>
            </a:r>
          </a:p>
          <a:p>
            <a:r>
              <a:rPr lang="en-US" dirty="0" smtClean="0"/>
              <a:t>Freeze Watch Indicator</a:t>
            </a:r>
          </a:p>
          <a:p>
            <a:pPr lvl="1"/>
            <a:r>
              <a:rPr lang="en-US" dirty="0" smtClean="0"/>
              <a:t>Changes color if exposed to freezing temperature</a:t>
            </a:r>
          </a:p>
          <a:p>
            <a:pPr lvl="1"/>
            <a:r>
              <a:rPr lang="en-US" dirty="0" smtClean="0"/>
              <a:t>Not commonly used in most countries</a:t>
            </a:r>
          </a:p>
          <a:p>
            <a:r>
              <a:rPr lang="en-US" dirty="0" smtClean="0"/>
              <a:t>Shake test</a:t>
            </a:r>
          </a:p>
          <a:p>
            <a:pPr lvl="1"/>
            <a:r>
              <a:rPr lang="en-US" dirty="0" smtClean="0"/>
              <a:t>Method to determine if vaccine has been frozen</a:t>
            </a:r>
          </a:p>
          <a:p>
            <a:pPr lvl="1"/>
            <a:r>
              <a:rPr lang="en-US" dirty="0" smtClean="0"/>
              <a:t>Can be time-consuming as requires a suspect vial to be frozen, thawed and then tested</a:t>
            </a:r>
          </a:p>
          <a:p>
            <a:r>
              <a:rPr lang="en-US" dirty="0" smtClean="0"/>
              <a:t>Date of expiry</a:t>
            </a:r>
          </a:p>
          <a:p>
            <a:pPr lvl="1"/>
            <a:r>
              <a:rPr lang="en-US" dirty="0" smtClean="0"/>
              <a:t>Indicated on side on vial</a:t>
            </a:r>
          </a:p>
        </p:txBody>
      </p:sp>
    </p:spTree>
    <p:extLst>
      <p:ext uri="{BB962C8B-B14F-4D97-AF65-F5344CB8AC3E}">
        <p14:creationId xmlns:p14="http://schemas.microsoft.com/office/powerpoint/2010/main" val="2970444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AutoShape 2"/>
          <p:cNvSpPr>
            <a:spLocks noGrp="1" noChangeArrowheads="1"/>
          </p:cNvSpPr>
          <p:nvPr>
            <p:ph type="title"/>
          </p:nvPr>
        </p:nvSpPr>
        <p:spPr/>
        <p:txBody>
          <a:bodyPr>
            <a:normAutofit fontScale="90000"/>
          </a:bodyPr>
          <a:lstStyle/>
          <a:p>
            <a:r>
              <a:rPr lang="en-US" dirty="0" smtClean="0"/>
              <a:t>Reading a Vaccine Vial Monitor (VVM)</a:t>
            </a:r>
          </a:p>
        </p:txBody>
      </p:sp>
      <p:sp>
        <p:nvSpPr>
          <p:cNvPr id="2" name="Content Placeholder 1"/>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530" y="1438963"/>
            <a:ext cx="8931456"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496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dirty="0" smtClean="0"/>
              <a:t>Vaccine Waste Management</a:t>
            </a:r>
          </a:p>
        </p:txBody>
      </p:sp>
      <p:sp>
        <p:nvSpPr>
          <p:cNvPr id="2" name="Content Placeholder 1"/>
          <p:cNvSpPr>
            <a:spLocks noGrp="1"/>
          </p:cNvSpPr>
          <p:nvPr>
            <p:ph idx="1"/>
          </p:nvPr>
        </p:nvSpPr>
        <p:spPr>
          <a:xfrm>
            <a:off x="457200" y="1371600"/>
            <a:ext cx="4495800" cy="4754563"/>
          </a:xfrm>
        </p:spPr>
        <p:txBody>
          <a:bodyPr>
            <a:normAutofit/>
          </a:bodyPr>
          <a:lstStyle/>
          <a:p>
            <a:r>
              <a:rPr lang="en-US" dirty="0" smtClean="0"/>
              <a:t>Used syringes placed in safety boxes during immunization session</a:t>
            </a:r>
          </a:p>
          <a:p>
            <a:r>
              <a:rPr lang="en-US" dirty="0" smtClean="0"/>
              <a:t>Safety boxes are burned in incinerators or buried in closed or opened pits</a:t>
            </a:r>
          </a:p>
          <a:p>
            <a:r>
              <a:rPr lang="en-US" dirty="0" smtClean="0"/>
              <a:t>Pits/incinerators are ideally fenced for safety</a:t>
            </a:r>
          </a:p>
          <a:p>
            <a:endParaRPr lang="en-US" dirty="0"/>
          </a:p>
        </p:txBody>
      </p:sp>
      <p:pic>
        <p:nvPicPr>
          <p:cNvPr id="79877" name="Picture 5" descr="C:\Documents and Settings\ccu7a\Desktop\201202\201202A0\02062012358.jpg"/>
          <p:cNvPicPr>
            <a:picLocks noChangeAspect="1" noChangeArrowheads="1"/>
          </p:cNvPicPr>
          <p:nvPr/>
        </p:nvPicPr>
        <p:blipFill>
          <a:blip r:embed="rId2"/>
          <a:srcRect/>
          <a:stretch>
            <a:fillRect/>
          </a:stretch>
        </p:blipFill>
        <p:spPr bwMode="auto">
          <a:xfrm>
            <a:off x="6172200" y="3937000"/>
            <a:ext cx="2133600" cy="2844800"/>
          </a:xfrm>
          <a:prstGeom prst="rect">
            <a:avLst/>
          </a:prstGeom>
          <a:noFill/>
          <a:ln w="9525">
            <a:noFill/>
            <a:miter lim="800000"/>
            <a:headEnd/>
            <a:tailEnd/>
          </a:ln>
        </p:spPr>
      </p:pic>
      <p:pic>
        <p:nvPicPr>
          <p:cNvPr id="79879" name="Picture 7" descr="C:\Documents and Settings\ccu7a\Desktop\201202\201202A0\02092012382.jpg"/>
          <p:cNvPicPr>
            <a:picLocks noChangeAspect="1" noChangeArrowheads="1"/>
          </p:cNvPicPr>
          <p:nvPr/>
        </p:nvPicPr>
        <p:blipFill>
          <a:blip r:embed="rId3"/>
          <a:srcRect/>
          <a:stretch>
            <a:fillRect/>
          </a:stretch>
        </p:blipFill>
        <p:spPr bwMode="auto">
          <a:xfrm>
            <a:off x="6045200" y="1600200"/>
            <a:ext cx="2946400" cy="2209800"/>
          </a:xfrm>
          <a:prstGeom prst="rect">
            <a:avLst/>
          </a:prstGeom>
          <a:noFill/>
          <a:ln w="9525">
            <a:noFill/>
            <a:miter lim="800000"/>
            <a:headEnd/>
            <a:tailEnd/>
          </a:ln>
        </p:spPr>
      </p:pic>
    </p:spTree>
    <p:extLst>
      <p:ext uri="{BB962C8B-B14F-4D97-AF65-F5344CB8AC3E}">
        <p14:creationId xmlns:p14="http://schemas.microsoft.com/office/powerpoint/2010/main" val="275512626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SERVICE DELIVERY: </a:t>
            </a:r>
            <a:r>
              <a:rPr lang="en-US" dirty="0" err="1" smtClean="0"/>
              <a:t>ConducTING</a:t>
            </a:r>
            <a:r>
              <a:rPr lang="en-US" dirty="0" smtClean="0"/>
              <a:t> IMMUNIZATION SESSIONS</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06137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Service delivery methods: Fixed</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Fixed immunization sessions</a:t>
            </a:r>
          </a:p>
          <a:p>
            <a:pPr lvl="1"/>
            <a:r>
              <a:rPr lang="en-US" dirty="0" smtClean="0"/>
              <a:t>“Fixed” location = health facility</a:t>
            </a:r>
          </a:p>
          <a:p>
            <a:pPr lvl="1"/>
            <a:r>
              <a:rPr lang="en-US" dirty="0" smtClean="0"/>
              <a:t>Fixed immunization sessions may happen everyday or only specific days each week</a:t>
            </a:r>
          </a:p>
          <a:p>
            <a:pPr lvl="1"/>
            <a:r>
              <a:rPr lang="en-US" dirty="0" smtClean="0"/>
              <a:t>Some vaccines may have special session day</a:t>
            </a:r>
          </a:p>
          <a:p>
            <a:pPr lvl="2"/>
            <a:r>
              <a:rPr lang="en-US" dirty="0" smtClean="0"/>
              <a:t>Most common for Measles and BCG vaccine due to special usage requirement e.g. once vial is opened, can only be used for single day</a:t>
            </a:r>
          </a:p>
          <a:p>
            <a:pPr lvl="2"/>
            <a:r>
              <a:rPr lang="en-US" dirty="0" smtClean="0"/>
              <a:t>Children are “batched” to ensure low wastage of doses in vials</a:t>
            </a:r>
          </a:p>
        </p:txBody>
      </p:sp>
    </p:spTree>
    <p:extLst>
      <p:ext uri="{BB962C8B-B14F-4D97-AF65-F5344CB8AC3E}">
        <p14:creationId xmlns:p14="http://schemas.microsoft.com/office/powerpoint/2010/main" val="3599303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 delivery methods: Outreach</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Outreach immunization sessions</a:t>
            </a:r>
          </a:p>
          <a:p>
            <a:pPr lvl="1"/>
            <a:r>
              <a:rPr lang="en-US" dirty="0" smtClean="0"/>
              <a:t>Sessions which are conducted in communities far from health facility</a:t>
            </a:r>
          </a:p>
          <a:p>
            <a:pPr lvl="1"/>
            <a:r>
              <a:rPr lang="en-US" dirty="0" smtClean="0"/>
              <a:t>Vaccinator usually has multiple outreach locations</a:t>
            </a:r>
          </a:p>
          <a:p>
            <a:pPr lvl="1"/>
            <a:r>
              <a:rPr lang="en-US" dirty="0"/>
              <a:t>Outreach </a:t>
            </a:r>
            <a:r>
              <a:rPr lang="en-US" dirty="0" smtClean="0"/>
              <a:t>must be conducted </a:t>
            </a:r>
            <a:r>
              <a:rPr lang="en-US" dirty="0"/>
              <a:t>at least 5x per year to each </a:t>
            </a:r>
            <a:r>
              <a:rPr lang="en-US" dirty="0" smtClean="0"/>
              <a:t>community</a:t>
            </a:r>
          </a:p>
          <a:p>
            <a:pPr lvl="1"/>
            <a:r>
              <a:rPr lang="en-US" dirty="0" smtClean="0"/>
              <a:t>Outreach session schedule</a:t>
            </a:r>
          </a:p>
          <a:p>
            <a:pPr lvl="2"/>
            <a:r>
              <a:rPr lang="en-US" dirty="0" smtClean="0"/>
              <a:t>Includes locations, dates, target population for each planned outreach sessions</a:t>
            </a:r>
          </a:p>
          <a:p>
            <a:pPr lvl="1"/>
            <a:r>
              <a:rPr lang="en-US" dirty="0" smtClean="0"/>
              <a:t>Challenges</a:t>
            </a:r>
          </a:p>
          <a:p>
            <a:pPr lvl="2"/>
            <a:r>
              <a:rPr lang="en-US" dirty="0" smtClean="0"/>
              <a:t>Lack of fuel, transport, poor planning with community</a:t>
            </a:r>
          </a:p>
        </p:txBody>
      </p:sp>
    </p:spTree>
    <p:extLst>
      <p:ext uri="{BB962C8B-B14F-4D97-AF65-F5344CB8AC3E}">
        <p14:creationId xmlns:p14="http://schemas.microsoft.com/office/powerpoint/2010/main" val="30577876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Recording information during sessions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immunization register</a:t>
            </a:r>
          </a:p>
          <a:p>
            <a:pPr lvl="1"/>
            <a:r>
              <a:rPr lang="en-US" dirty="0" smtClean="0"/>
              <a:t>Used to record beneficiary information:</a:t>
            </a:r>
          </a:p>
          <a:p>
            <a:pPr lvl="2"/>
            <a:r>
              <a:rPr lang="en-US" dirty="0" smtClean="0"/>
              <a:t>Beneficiary name, address, phone, parents’ info, DOB</a:t>
            </a:r>
          </a:p>
          <a:p>
            <a:pPr lvl="2"/>
            <a:r>
              <a:rPr lang="en-US" dirty="0" smtClean="0"/>
              <a:t>Dates when vaccines are received</a:t>
            </a:r>
          </a:p>
          <a:p>
            <a:r>
              <a:rPr lang="en-US" dirty="0" smtClean="0"/>
              <a:t>Tally sheets</a:t>
            </a:r>
          </a:p>
          <a:p>
            <a:pPr lvl="1"/>
            <a:r>
              <a:rPr lang="en-US" dirty="0" smtClean="0"/>
              <a:t>Used to record number of doses administered in an immunization session</a:t>
            </a:r>
          </a:p>
          <a:p>
            <a:pPr lvl="2"/>
            <a:r>
              <a:rPr lang="en-US" dirty="0" smtClean="0"/>
              <a:t>No child information, just number of doses given for each vaccine within a single immunization session</a:t>
            </a:r>
          </a:p>
          <a:p>
            <a:pPr lvl="1"/>
            <a:r>
              <a:rPr lang="en-US" dirty="0" smtClean="0"/>
              <a:t>Tally sheet data is consolidated into monthly reporting forms</a:t>
            </a:r>
          </a:p>
          <a:p>
            <a:r>
              <a:rPr lang="en-US" dirty="0" smtClean="0"/>
              <a:t>Health card</a:t>
            </a:r>
          </a:p>
          <a:p>
            <a:pPr lvl="1"/>
            <a:r>
              <a:rPr lang="en-US" dirty="0" smtClean="0"/>
              <a:t>Beneficiary’s record of vaccination dates</a:t>
            </a:r>
          </a:p>
          <a:p>
            <a:pPr lvl="1"/>
            <a:r>
              <a:rPr lang="en-US" dirty="0" smtClean="0"/>
              <a:t>Used to remind beneficiary when to return</a:t>
            </a:r>
          </a:p>
          <a:p>
            <a:pPr marL="457200" lvl="1" indent="0">
              <a:buNone/>
            </a:pPr>
            <a:endParaRPr lang="en-US" dirty="0"/>
          </a:p>
        </p:txBody>
      </p:sp>
    </p:spTree>
    <p:extLst>
      <p:ext uri="{BB962C8B-B14F-4D97-AF65-F5344CB8AC3E}">
        <p14:creationId xmlns:p14="http://schemas.microsoft.com/office/powerpoint/2010/main" val="4170326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EPI Register Example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rot="5400000">
            <a:off x="1866900" y="-1028699"/>
            <a:ext cx="7543802" cy="11430001"/>
          </a:xfrm>
          <a:prstGeom prst="rect">
            <a:avLst/>
          </a:prstGeom>
          <a:noFill/>
          <a:ln w="9525">
            <a:noFill/>
            <a:miter lim="800000"/>
            <a:headEnd/>
            <a:tailEnd/>
          </a:ln>
        </p:spPr>
      </p:pic>
    </p:spTree>
    <p:extLst>
      <p:ext uri="{BB962C8B-B14F-4D97-AF65-F5344CB8AC3E}">
        <p14:creationId xmlns:p14="http://schemas.microsoft.com/office/powerpoint/2010/main" val="20866482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Tally Sheet Example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a:stretch>
            <a:fillRect/>
          </a:stretch>
        </p:blipFill>
        <p:spPr bwMode="auto">
          <a:xfrm>
            <a:off x="1" y="609600"/>
            <a:ext cx="9296400" cy="8839200"/>
          </a:xfrm>
          <a:prstGeom prst="rect">
            <a:avLst/>
          </a:prstGeom>
          <a:noFill/>
          <a:ln w="9525">
            <a:noFill/>
            <a:miter lim="800000"/>
            <a:headEnd/>
            <a:tailEnd/>
          </a:ln>
        </p:spPr>
      </p:pic>
    </p:spTree>
    <p:extLst>
      <p:ext uri="{BB962C8B-B14F-4D97-AF65-F5344CB8AC3E}">
        <p14:creationId xmlns:p14="http://schemas.microsoft.com/office/powerpoint/2010/main" val="262588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Goals for RI</a:t>
            </a:r>
            <a:endParaRPr lang="en-US" dirty="0"/>
          </a:p>
        </p:txBody>
      </p:sp>
      <p:sp>
        <p:nvSpPr>
          <p:cNvPr id="3" name="Content Placeholder 2"/>
          <p:cNvSpPr>
            <a:spLocks noGrp="1"/>
          </p:cNvSpPr>
          <p:nvPr>
            <p:ph idx="1"/>
          </p:nvPr>
        </p:nvSpPr>
        <p:spPr/>
        <p:txBody>
          <a:bodyPr>
            <a:normAutofit lnSpcReduction="10000"/>
          </a:bodyPr>
          <a:lstStyle/>
          <a:p>
            <a:r>
              <a:rPr lang="en-US" dirty="0" smtClean="0"/>
              <a:t>Outlined in the </a:t>
            </a:r>
            <a:r>
              <a:rPr lang="en-US" i="1" dirty="0" smtClean="0"/>
              <a:t>Global Immunization Vision &amp; Strategy Framework 2006 – 2015 and the Global Vaccine Action Plan 2011-2020</a:t>
            </a:r>
          </a:p>
          <a:p>
            <a:r>
              <a:rPr lang="en-US" dirty="0" smtClean="0"/>
              <a:t>Outcome goals</a:t>
            </a:r>
          </a:p>
          <a:p>
            <a:pPr lvl="1"/>
            <a:r>
              <a:rPr lang="en-US" dirty="0" smtClean="0"/>
              <a:t>National immunization coverage &gt;90% by 2015</a:t>
            </a:r>
          </a:p>
          <a:p>
            <a:pPr lvl="1"/>
            <a:r>
              <a:rPr lang="en-US" dirty="0" smtClean="0"/>
              <a:t>District immunization coverage &gt;80%  by 2015</a:t>
            </a:r>
          </a:p>
          <a:p>
            <a:pPr lvl="1"/>
            <a:r>
              <a:rPr lang="en-US" dirty="0" smtClean="0"/>
              <a:t>Decrease in VPD disease incidence by 2/3rd by 2015 from 1990 levels</a:t>
            </a:r>
          </a:p>
          <a:p>
            <a:pPr lvl="1"/>
            <a:r>
              <a:rPr lang="en-US" dirty="0" smtClean="0"/>
              <a:t>Eradicate polio</a:t>
            </a:r>
            <a:endParaRPr lang="en-US" dirty="0"/>
          </a:p>
        </p:txBody>
      </p:sp>
    </p:spTree>
    <p:extLst>
      <p:ext uri="{BB962C8B-B14F-4D97-AF65-F5344CB8AC3E}">
        <p14:creationId xmlns:p14="http://schemas.microsoft.com/office/powerpoint/2010/main" val="3162577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Disease Surveillance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9667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Schematic of surveillance system (1)</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Facility level</a:t>
            </a:r>
            <a:endParaRPr lang="en-US" dirty="0"/>
          </a:p>
          <a:p>
            <a:pPr lvl="1"/>
            <a:r>
              <a:rPr lang="en-US" dirty="0" smtClean="0"/>
              <a:t>Medical staff monitor for suspected diseases </a:t>
            </a:r>
          </a:p>
          <a:p>
            <a:pPr lvl="1"/>
            <a:r>
              <a:rPr lang="en-US" dirty="0" smtClean="0"/>
              <a:t>Surveillance focal point collect </a:t>
            </a:r>
            <a:r>
              <a:rPr lang="en-US" dirty="0"/>
              <a:t>surveillance data </a:t>
            </a:r>
            <a:endParaRPr lang="en-US" dirty="0" smtClean="0"/>
          </a:p>
          <a:p>
            <a:pPr lvl="1"/>
            <a:r>
              <a:rPr lang="en-US" dirty="0" smtClean="0"/>
              <a:t>Analyze </a:t>
            </a:r>
            <a:r>
              <a:rPr lang="en-US" dirty="0"/>
              <a:t>and use data</a:t>
            </a:r>
          </a:p>
          <a:p>
            <a:pPr lvl="1"/>
            <a:r>
              <a:rPr lang="en-US" dirty="0" smtClean="0"/>
              <a:t>Routinely report </a:t>
            </a:r>
            <a:r>
              <a:rPr lang="en-US" dirty="0"/>
              <a:t>to the next </a:t>
            </a:r>
            <a:r>
              <a:rPr lang="en-US" dirty="0" smtClean="0"/>
              <a:t>level (monthly </a:t>
            </a:r>
            <a:r>
              <a:rPr lang="en-US" dirty="0" err="1" smtClean="0"/>
              <a:t>etc</a:t>
            </a:r>
            <a:r>
              <a:rPr lang="en-US" dirty="0" smtClean="0"/>
              <a:t>)</a:t>
            </a:r>
            <a:endParaRPr lang="en-US" dirty="0"/>
          </a:p>
          <a:p>
            <a:endParaRPr lang="en-US" dirty="0"/>
          </a:p>
          <a:p>
            <a:r>
              <a:rPr lang="en-US" dirty="0" smtClean="0"/>
              <a:t>District/intermediate level</a:t>
            </a:r>
          </a:p>
          <a:p>
            <a:pPr lvl="1"/>
            <a:r>
              <a:rPr lang="en-US" dirty="0" smtClean="0"/>
              <a:t>Analyze </a:t>
            </a:r>
            <a:r>
              <a:rPr lang="en-US" dirty="0"/>
              <a:t>trends and performance</a:t>
            </a:r>
          </a:p>
          <a:p>
            <a:pPr lvl="1"/>
            <a:r>
              <a:rPr lang="en-US" dirty="0" smtClean="0"/>
              <a:t>Use information (identify problem, propose solution, action)</a:t>
            </a:r>
          </a:p>
          <a:p>
            <a:pPr lvl="1"/>
            <a:r>
              <a:rPr lang="en-US" dirty="0" smtClean="0"/>
              <a:t>Routinely </a:t>
            </a:r>
            <a:r>
              <a:rPr lang="en-US" dirty="0"/>
              <a:t>report to the next level (monthly </a:t>
            </a:r>
            <a:r>
              <a:rPr lang="en-US" dirty="0" err="1"/>
              <a:t>etc</a:t>
            </a:r>
            <a:r>
              <a:rPr lang="en-US" dirty="0" smtClean="0"/>
              <a:t>)</a:t>
            </a:r>
            <a:endParaRPr lang="en-US" dirty="0"/>
          </a:p>
        </p:txBody>
      </p:sp>
    </p:spTree>
    <p:extLst>
      <p:ext uri="{BB962C8B-B14F-4D97-AF65-F5344CB8AC3E}">
        <p14:creationId xmlns:p14="http://schemas.microsoft.com/office/powerpoint/2010/main" val="18783385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Schematic of surveillance system </a:t>
            </a:r>
            <a:r>
              <a:rPr lang="en-US" dirty="0" smtClean="0"/>
              <a:t>(2)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National level </a:t>
            </a:r>
            <a:endParaRPr lang="en-US" dirty="0"/>
          </a:p>
          <a:p>
            <a:pPr lvl="1"/>
            <a:r>
              <a:rPr lang="en-US" dirty="0"/>
              <a:t>Keep databases</a:t>
            </a:r>
          </a:p>
          <a:p>
            <a:pPr lvl="2"/>
            <a:r>
              <a:rPr lang="en-US" dirty="0"/>
              <a:t>Immediate / weekly reportable diseases</a:t>
            </a:r>
          </a:p>
          <a:p>
            <a:pPr lvl="2"/>
            <a:r>
              <a:rPr lang="en-US" dirty="0"/>
              <a:t>Monthly  IDS summary report </a:t>
            </a:r>
          </a:p>
          <a:p>
            <a:pPr lvl="2"/>
            <a:r>
              <a:rPr lang="en-US" dirty="0"/>
              <a:t>Other quarterly reports</a:t>
            </a:r>
          </a:p>
          <a:p>
            <a:pPr lvl="2"/>
            <a:r>
              <a:rPr lang="en-US" dirty="0"/>
              <a:t>Laboratory (bacteriology, YF, measles &amp; PBMS)</a:t>
            </a:r>
          </a:p>
          <a:p>
            <a:pPr lvl="2"/>
            <a:r>
              <a:rPr lang="en-US" dirty="0"/>
              <a:t>Case-based (AFP, measles, YF, NNT</a:t>
            </a:r>
            <a:r>
              <a:rPr lang="en-US" dirty="0" smtClean="0"/>
              <a:t>)</a:t>
            </a:r>
          </a:p>
          <a:p>
            <a:pPr lvl="1"/>
            <a:r>
              <a:rPr lang="en-US" dirty="0" smtClean="0"/>
              <a:t>Monitor surveillance indicators using global standards</a:t>
            </a:r>
          </a:p>
          <a:p>
            <a:pPr lvl="2"/>
            <a:r>
              <a:rPr lang="en-US" dirty="0" smtClean="0"/>
              <a:t>Example:  % of cases with specimens collected within 14 days</a:t>
            </a:r>
          </a:p>
          <a:p>
            <a:pPr lvl="1"/>
            <a:r>
              <a:rPr lang="en-US" dirty="0" smtClean="0"/>
              <a:t>Regular </a:t>
            </a:r>
            <a:r>
              <a:rPr lang="en-US" dirty="0"/>
              <a:t>detailed analysis and </a:t>
            </a:r>
            <a:r>
              <a:rPr lang="en-US" dirty="0" smtClean="0"/>
              <a:t>feedback</a:t>
            </a:r>
          </a:p>
          <a:p>
            <a:pPr lvl="2"/>
            <a:r>
              <a:rPr lang="en-US" dirty="0" smtClean="0"/>
              <a:t>Example: Newsletters and feedback  to district staff </a:t>
            </a:r>
          </a:p>
          <a:p>
            <a:pPr lvl="1"/>
            <a:r>
              <a:rPr lang="en-US" dirty="0" smtClean="0"/>
              <a:t>Monitor surveillance system reporting</a:t>
            </a:r>
          </a:p>
          <a:p>
            <a:pPr lvl="2"/>
            <a:r>
              <a:rPr lang="en-US" dirty="0" smtClean="0"/>
              <a:t>Timeliness and completeness of reporting at lower levels</a:t>
            </a:r>
            <a:endParaRPr lang="en-US" dirty="0"/>
          </a:p>
        </p:txBody>
      </p:sp>
    </p:spTree>
    <p:extLst>
      <p:ext uri="{BB962C8B-B14F-4D97-AF65-F5344CB8AC3E}">
        <p14:creationId xmlns:p14="http://schemas.microsoft.com/office/powerpoint/2010/main" val="3809298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COMMUNICATIONS: CREATING COMMUNITY DEMAND FOR RI</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21227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RI Communications Strategy</a:t>
            </a:r>
            <a:endParaRPr lang="en-US" dirty="0"/>
          </a:p>
        </p:txBody>
      </p:sp>
      <p:sp>
        <p:nvSpPr>
          <p:cNvPr id="5" name="Content Placeholder 4"/>
          <p:cNvSpPr>
            <a:spLocks noGrp="1"/>
          </p:cNvSpPr>
          <p:nvPr>
            <p:ph idx="1"/>
          </p:nvPr>
        </p:nvSpPr>
        <p:spPr>
          <a:xfrm>
            <a:off x="457200" y="1371600"/>
            <a:ext cx="8229600" cy="4754563"/>
          </a:xfrm>
        </p:spPr>
        <p:txBody>
          <a:bodyPr>
            <a:normAutofit fontScale="85000" lnSpcReduction="10000"/>
          </a:bodyPr>
          <a:lstStyle/>
          <a:p>
            <a:r>
              <a:rPr lang="en-US" dirty="0" smtClean="0"/>
              <a:t>Village structures utilized to mobilize mothers for RI include</a:t>
            </a:r>
          </a:p>
          <a:p>
            <a:pPr lvl="1"/>
            <a:r>
              <a:rPr lang="en-US" dirty="0" smtClean="0"/>
              <a:t>Village health volunteers </a:t>
            </a:r>
          </a:p>
          <a:p>
            <a:pPr lvl="1"/>
            <a:r>
              <a:rPr lang="en-US" dirty="0" smtClean="0"/>
              <a:t>Village chiefs</a:t>
            </a:r>
          </a:p>
          <a:p>
            <a:pPr lvl="1"/>
            <a:r>
              <a:rPr lang="en-US" dirty="0" smtClean="0"/>
              <a:t>Village health committees</a:t>
            </a:r>
          </a:p>
          <a:p>
            <a:pPr lvl="1"/>
            <a:r>
              <a:rPr lang="en-US" dirty="0" smtClean="0"/>
              <a:t>Town criers </a:t>
            </a:r>
          </a:p>
          <a:p>
            <a:r>
              <a:rPr lang="en-US" dirty="0" smtClean="0"/>
              <a:t>Village structures used to support RI system including</a:t>
            </a:r>
          </a:p>
          <a:p>
            <a:pPr lvl="1"/>
            <a:r>
              <a:rPr lang="en-US" dirty="0" smtClean="0"/>
              <a:t>Vaccine transport</a:t>
            </a:r>
          </a:p>
          <a:p>
            <a:pPr lvl="1"/>
            <a:r>
              <a:rPr lang="en-US" dirty="0" smtClean="0"/>
              <a:t>Planning location of outreach services</a:t>
            </a:r>
          </a:p>
          <a:p>
            <a:pPr lvl="1"/>
            <a:r>
              <a:rPr lang="en-US" dirty="0" smtClean="0"/>
              <a:t>Informing mothers of time and location of RI services</a:t>
            </a:r>
          </a:p>
          <a:p>
            <a:pPr lvl="1"/>
            <a:r>
              <a:rPr lang="en-US" dirty="0" smtClean="0"/>
              <a:t>Finding infants who have dropped out of RI services</a:t>
            </a:r>
          </a:p>
          <a:p>
            <a:pPr lvl="1"/>
            <a:endParaRPr lang="en-US" dirty="0"/>
          </a:p>
        </p:txBody>
      </p:sp>
    </p:spTree>
    <p:extLst>
      <p:ext uri="{BB962C8B-B14F-4D97-AF65-F5344CB8AC3E}">
        <p14:creationId xmlns:p14="http://schemas.microsoft.com/office/powerpoint/2010/main" val="36748460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533400" y="228600"/>
            <a:ext cx="8229600" cy="1311275"/>
          </a:xfrm>
          <a:prstGeom prst="rect">
            <a:avLst/>
          </a:prstGeom>
          <a:noFill/>
          <a:ln w="9525">
            <a:noFill/>
            <a:miter lim="800000"/>
            <a:headEnd/>
            <a:tailEnd/>
          </a:ln>
          <a:effectLst/>
        </p:spPr>
        <p:txBody>
          <a:bodyPr>
            <a:spAutoFit/>
          </a:bodyPr>
          <a:lstStyle/>
          <a:p>
            <a:pPr algn="ctr" eaLnBrk="0" hangingPunct="0">
              <a:spcBef>
                <a:spcPct val="50000"/>
              </a:spcBef>
            </a:pPr>
            <a:r>
              <a:rPr lang="en-GB" sz="4000">
                <a:solidFill>
                  <a:schemeClr val="tx2"/>
                </a:solidFill>
                <a:latin typeface="Times New Roman" pitchFamily="18" charset="0"/>
              </a:rPr>
              <a:t>Community Links: Lady Health Workers in Pakistan</a:t>
            </a:r>
            <a:endParaRPr lang="en-GB" sz="4000" b="1">
              <a:latin typeface="Times New Roman" pitchFamily="18" charset="0"/>
            </a:endParaRPr>
          </a:p>
        </p:txBody>
      </p:sp>
      <p:sp>
        <p:nvSpPr>
          <p:cNvPr id="67587" name="Text Box 3"/>
          <p:cNvSpPr txBox="1">
            <a:spLocks noChangeArrowheads="1"/>
          </p:cNvSpPr>
          <p:nvPr/>
        </p:nvSpPr>
        <p:spPr bwMode="auto">
          <a:xfrm>
            <a:off x="5791200" y="2133600"/>
            <a:ext cx="3352800" cy="3378200"/>
          </a:xfrm>
          <a:prstGeom prst="rect">
            <a:avLst/>
          </a:prstGeom>
          <a:noFill/>
          <a:ln w="9525">
            <a:noFill/>
            <a:miter lim="800000"/>
            <a:headEnd/>
            <a:tailEnd/>
          </a:ln>
          <a:effectLst/>
        </p:spPr>
        <p:txBody>
          <a:bodyPr>
            <a:spAutoFit/>
          </a:bodyPr>
          <a:lstStyle/>
          <a:p>
            <a:pPr eaLnBrk="0" hangingPunct="0">
              <a:spcBef>
                <a:spcPct val="50000"/>
              </a:spcBef>
            </a:pPr>
            <a:r>
              <a:rPr lang="en-GB" sz="2400" b="1" dirty="0"/>
              <a:t>Duties:</a:t>
            </a:r>
          </a:p>
          <a:p>
            <a:pPr eaLnBrk="0" hangingPunct="0">
              <a:spcBef>
                <a:spcPct val="50000"/>
              </a:spcBef>
              <a:buFontTx/>
              <a:buChar char="•"/>
            </a:pPr>
            <a:r>
              <a:rPr lang="en-GB" sz="2400" b="1" dirty="0"/>
              <a:t> </a:t>
            </a:r>
            <a:r>
              <a:rPr lang="en-GB" sz="2400" dirty="0"/>
              <a:t>birth registration</a:t>
            </a:r>
          </a:p>
          <a:p>
            <a:pPr eaLnBrk="0" hangingPunct="0">
              <a:spcBef>
                <a:spcPct val="50000"/>
              </a:spcBef>
              <a:buFontTx/>
              <a:buChar char="•"/>
            </a:pPr>
            <a:r>
              <a:rPr lang="en-GB" sz="2400" dirty="0"/>
              <a:t> defaulter follow-up</a:t>
            </a:r>
          </a:p>
          <a:p>
            <a:pPr eaLnBrk="0" hangingPunct="0">
              <a:spcBef>
                <a:spcPct val="50000"/>
              </a:spcBef>
              <a:buFontTx/>
              <a:buChar char="•"/>
            </a:pPr>
            <a:r>
              <a:rPr lang="en-GB" sz="2400" dirty="0"/>
              <a:t> ‘catch-up’ routine immunization (including TT)</a:t>
            </a:r>
          </a:p>
          <a:p>
            <a:pPr eaLnBrk="0" hangingPunct="0">
              <a:spcBef>
                <a:spcPct val="50000"/>
              </a:spcBef>
            </a:pPr>
            <a:endParaRPr lang="en-GB" sz="2400" dirty="0"/>
          </a:p>
        </p:txBody>
      </p:sp>
      <p:pic>
        <p:nvPicPr>
          <p:cNvPr id="67588" name="Picture 4"/>
          <p:cNvPicPr>
            <a:picLocks noChangeAspect="1" noChangeArrowheads="1"/>
          </p:cNvPicPr>
          <p:nvPr/>
        </p:nvPicPr>
        <p:blipFill>
          <a:blip r:embed="rId3" cstate="email"/>
          <a:srcRect/>
          <a:stretch>
            <a:fillRect/>
          </a:stretch>
        </p:blipFill>
        <p:spPr bwMode="auto">
          <a:xfrm>
            <a:off x="304800" y="1716088"/>
            <a:ext cx="5257800" cy="4149725"/>
          </a:xfrm>
          <a:prstGeom prst="rect">
            <a:avLst/>
          </a:prstGeom>
          <a:noFill/>
          <a:ln w="9525">
            <a:noFill/>
            <a:miter lim="800000"/>
            <a:headEnd/>
            <a:tailEnd/>
          </a:ln>
          <a:effectLst/>
        </p:spPr>
      </p:pic>
      <p:pic>
        <p:nvPicPr>
          <p:cNvPr id="5" name="Picture 4">
            <a:hlinkClick r:id="rId4"/>
          </p:cNvPr>
          <p:cNvPicPr>
            <a:picLocks noChangeAspect="1" noChangeArrowheads="1"/>
          </p:cNvPicPr>
          <p:nvPr/>
        </p:nvPicPr>
        <p:blipFill>
          <a:blip r:embed="rId3" cstate="email"/>
          <a:srcRect/>
          <a:stretch>
            <a:fillRect/>
          </a:stretch>
        </p:blipFill>
        <p:spPr bwMode="auto">
          <a:xfrm>
            <a:off x="7010400" y="5791200"/>
            <a:ext cx="1066800" cy="841973"/>
          </a:xfrm>
          <a:prstGeom prst="rect">
            <a:avLst/>
          </a:prstGeom>
          <a:noFill/>
          <a:ln w="9525">
            <a:noFill/>
            <a:miter lim="800000"/>
            <a:headEnd/>
            <a:tailEnd/>
          </a:ln>
          <a:effectLst/>
        </p:spPr>
      </p:pic>
    </p:spTree>
    <p:extLst>
      <p:ext uri="{BB962C8B-B14F-4D97-AF65-F5344CB8AC3E}">
        <p14:creationId xmlns:p14="http://schemas.microsoft.com/office/powerpoint/2010/main" val="29843455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Communications Messages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During a vaccination visit</a:t>
            </a:r>
          </a:p>
          <a:p>
            <a:pPr lvl="1"/>
            <a:r>
              <a:rPr lang="en-US" dirty="0" smtClean="0"/>
              <a:t>When to return for next vaccination</a:t>
            </a:r>
          </a:p>
          <a:p>
            <a:pPr lvl="1"/>
            <a:r>
              <a:rPr lang="en-US" dirty="0" smtClean="0"/>
              <a:t>The potential adverse events that may occur</a:t>
            </a:r>
          </a:p>
          <a:p>
            <a:pPr lvl="1"/>
            <a:r>
              <a:rPr lang="en-US" dirty="0" smtClean="0"/>
              <a:t>Importance of vaccination</a:t>
            </a:r>
          </a:p>
          <a:p>
            <a:r>
              <a:rPr lang="en-US" dirty="0" smtClean="0"/>
              <a:t>During a community meeting</a:t>
            </a:r>
          </a:p>
          <a:p>
            <a:pPr lvl="1"/>
            <a:r>
              <a:rPr lang="en-US" dirty="0" smtClean="0"/>
              <a:t>When and where outreach sessions should/will happen</a:t>
            </a:r>
          </a:p>
          <a:p>
            <a:pPr lvl="1"/>
            <a:r>
              <a:rPr lang="en-US" dirty="0" smtClean="0"/>
              <a:t>When and where fixed sessions happen</a:t>
            </a:r>
          </a:p>
          <a:p>
            <a:pPr lvl="1"/>
            <a:r>
              <a:rPr lang="en-US" dirty="0" smtClean="0"/>
              <a:t>“Special” vaccination days (e.g. for measles, BCG, YF)</a:t>
            </a:r>
          </a:p>
          <a:p>
            <a:pPr lvl="1"/>
            <a:r>
              <a:rPr lang="en-US" dirty="0" smtClean="0"/>
              <a:t>Importance of vaccination</a:t>
            </a:r>
          </a:p>
          <a:p>
            <a:pPr lvl="1"/>
            <a:endParaRPr lang="en-US" dirty="0"/>
          </a:p>
        </p:txBody>
      </p:sp>
    </p:spTree>
    <p:extLst>
      <p:ext uri="{BB962C8B-B14F-4D97-AF65-F5344CB8AC3E}">
        <p14:creationId xmlns:p14="http://schemas.microsoft.com/office/powerpoint/2010/main" val="401903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Monitoring &amp; Response: data for action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44988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Monitor &amp; Use Data for Action</a:t>
            </a:r>
            <a:endParaRPr lang="en-US" dirty="0"/>
          </a:p>
        </p:txBody>
      </p:sp>
      <p:sp>
        <p:nvSpPr>
          <p:cNvPr id="5" name="Content Placeholder 4"/>
          <p:cNvSpPr>
            <a:spLocks noGrp="1"/>
          </p:cNvSpPr>
          <p:nvPr>
            <p:ph idx="1"/>
          </p:nvPr>
        </p:nvSpPr>
        <p:spPr/>
        <p:txBody>
          <a:bodyPr>
            <a:normAutofit fontScale="92500"/>
          </a:bodyPr>
          <a:lstStyle/>
          <a:p>
            <a:pPr>
              <a:lnSpc>
                <a:spcPct val="90000"/>
              </a:lnSpc>
            </a:pPr>
            <a:r>
              <a:rPr lang="en-GB" dirty="0"/>
              <a:t>Compile data</a:t>
            </a:r>
          </a:p>
          <a:p>
            <a:pPr>
              <a:lnSpc>
                <a:spcPct val="90000"/>
              </a:lnSpc>
            </a:pPr>
            <a:r>
              <a:rPr lang="en-GB" dirty="0" err="1"/>
              <a:t>Analyze</a:t>
            </a:r>
            <a:r>
              <a:rPr lang="en-GB" dirty="0"/>
              <a:t> data to identify problems</a:t>
            </a:r>
          </a:p>
          <a:p>
            <a:pPr>
              <a:lnSpc>
                <a:spcPct val="90000"/>
              </a:lnSpc>
            </a:pPr>
            <a:r>
              <a:rPr lang="en-GB" dirty="0"/>
              <a:t>Decide what </a:t>
            </a:r>
            <a:r>
              <a:rPr lang="en-GB" b="1" i="1" dirty="0"/>
              <a:t>activities </a:t>
            </a:r>
            <a:r>
              <a:rPr lang="en-GB" dirty="0"/>
              <a:t>needed to solve problems: existing resources or extra resources</a:t>
            </a:r>
          </a:p>
          <a:p>
            <a:pPr>
              <a:lnSpc>
                <a:spcPct val="90000"/>
              </a:lnSpc>
            </a:pPr>
            <a:r>
              <a:rPr lang="en-GB" dirty="0"/>
              <a:t>Go back to your work plan and add these activities, prioritize</a:t>
            </a:r>
          </a:p>
          <a:p>
            <a:pPr>
              <a:lnSpc>
                <a:spcPct val="90000"/>
              </a:lnSpc>
            </a:pPr>
            <a:r>
              <a:rPr lang="en-GB" dirty="0"/>
              <a:t>Monitor and evaluate impact</a:t>
            </a:r>
          </a:p>
          <a:p>
            <a:pPr>
              <a:lnSpc>
                <a:spcPct val="90000"/>
              </a:lnSpc>
            </a:pPr>
            <a:endParaRPr lang="en-GB" dirty="0"/>
          </a:p>
          <a:p>
            <a:pPr>
              <a:lnSpc>
                <a:spcPct val="90000"/>
              </a:lnSpc>
            </a:pPr>
            <a:r>
              <a:rPr lang="en-GB" dirty="0"/>
              <a:t>Topic of </a:t>
            </a:r>
            <a:r>
              <a:rPr lang="en-GB" dirty="0" smtClean="0"/>
              <a:t>the next talk (Part II)</a:t>
            </a:r>
            <a:endParaRPr lang="en-GB" dirty="0"/>
          </a:p>
        </p:txBody>
      </p:sp>
      <p:pic>
        <p:nvPicPr>
          <p:cNvPr id="6" name="Picture 5" descr="data">
            <a:hlinkClick r:id="rId2"/>
          </p:cNvPr>
          <p:cNvPicPr>
            <a:picLocks noChangeAspect="1" noChangeArrowheads="1"/>
          </p:cNvPicPr>
          <p:nvPr/>
        </p:nvPicPr>
        <p:blipFill>
          <a:blip r:embed="rId3" cstate="email"/>
          <a:srcRect/>
          <a:stretch>
            <a:fillRect/>
          </a:stretch>
        </p:blipFill>
        <p:spPr bwMode="auto">
          <a:xfrm>
            <a:off x="5876925" y="4191000"/>
            <a:ext cx="3267075" cy="2443163"/>
          </a:xfrm>
          <a:prstGeom prst="rect">
            <a:avLst/>
          </a:prstGeom>
          <a:noFill/>
        </p:spPr>
      </p:pic>
    </p:spTree>
    <p:extLst>
      <p:ext uri="{BB962C8B-B14F-4D97-AF65-F5344CB8AC3E}">
        <p14:creationId xmlns:p14="http://schemas.microsoft.com/office/powerpoint/2010/main" val="97242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Thanks</a:t>
            </a:r>
            <a:endParaRPr lang="en-US" dirty="0"/>
          </a:p>
        </p:txBody>
      </p:sp>
      <p:sp>
        <p:nvSpPr>
          <p:cNvPr id="5" name="Subtitle 4"/>
          <p:cNvSpPr>
            <a:spLocks noGrp="1"/>
          </p:cNvSpPr>
          <p:nvPr>
            <p:ph type="subTitle" idx="1"/>
          </p:nvPr>
        </p:nvSpPr>
        <p:spPr/>
        <p:txBody>
          <a:bodyPr/>
          <a:lstStyle/>
          <a:p>
            <a:r>
              <a:rPr lang="en-US" dirty="0" smtClean="0"/>
              <a:t>Questions?</a:t>
            </a:r>
          </a:p>
          <a:p>
            <a:endParaRPr lang="en-US" dirty="0"/>
          </a:p>
        </p:txBody>
      </p:sp>
    </p:spTree>
    <p:extLst>
      <p:ext uri="{BB962C8B-B14F-4D97-AF65-F5344CB8AC3E}">
        <p14:creationId xmlns:p14="http://schemas.microsoft.com/office/powerpoint/2010/main" val="24246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47516" y="348195"/>
            <a:ext cx="8504626" cy="1013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89" tIns="44595" rIns="89189" bIns="44595">
            <a:spAutoFit/>
          </a:bodyPr>
          <a:lstStyle>
            <a:lvl1pPr defTabSz="1042988"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rtl="1"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algn="ctr" rtl="1" eaLnBrk="1" hangingPunct="1">
              <a:spcBef>
                <a:spcPts val="588"/>
              </a:spcBef>
              <a:spcAft>
                <a:spcPts val="588"/>
              </a:spcAft>
              <a:buClrTx/>
              <a:buNone/>
            </a:pPr>
            <a:r>
              <a:rPr lang="en-GB" altLang="en-US" sz="2500" b="1" dirty="0"/>
              <a:t>Global Immunization 1980-2014, DTP3 coverage</a:t>
            </a:r>
          </a:p>
          <a:p>
            <a:pPr algn="ctr" rtl="1" eaLnBrk="1" hangingPunct="1">
              <a:spcBef>
                <a:spcPts val="588"/>
              </a:spcBef>
              <a:spcAft>
                <a:spcPts val="588"/>
              </a:spcAft>
              <a:buClrTx/>
              <a:buNone/>
            </a:pPr>
            <a:r>
              <a:rPr lang="en-GB" altLang="en-US" sz="2500" b="1" dirty="0"/>
              <a:t>global coverage at 86% in 2014</a:t>
            </a:r>
            <a:endParaRPr lang="en-GB" altLang="en-US" sz="2500" b="1" dirty="0">
              <a:latin typeface="Times New Roman" pitchFamily="18" charset="0"/>
            </a:endParaRPr>
          </a:p>
        </p:txBody>
      </p:sp>
      <p:graphicFrame>
        <p:nvGraphicFramePr>
          <p:cNvPr id="21507" name="Object 3"/>
          <p:cNvGraphicFramePr>
            <a:graphicFrameLocks noChangeAspect="1"/>
          </p:cNvGraphicFramePr>
          <p:nvPr>
            <p:extLst/>
          </p:nvPr>
        </p:nvGraphicFramePr>
        <p:xfrm>
          <a:off x="10293" y="1611956"/>
          <a:ext cx="8954195" cy="4481340"/>
        </p:xfrm>
        <a:graphic>
          <a:graphicData uri="http://schemas.openxmlformats.org/presentationml/2006/ole">
            <mc:AlternateContent xmlns:mc="http://schemas.openxmlformats.org/markup-compatibility/2006">
              <mc:Choice xmlns:v="urn:schemas-microsoft-com:vml" Requires="v">
                <p:oleObj spid="_x0000_s26626" r:id="rId6" imgW="10053175" imgH="5035732" progId="Excel.Chart.8">
                  <p:embed/>
                </p:oleObj>
              </mc:Choice>
              <mc:Fallback>
                <p:oleObj r:id="rId6" imgW="10053175" imgH="5035732"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93" y="1611956"/>
                        <a:ext cx="8954195" cy="4481340"/>
                      </a:xfrm>
                      <a:prstGeom prst="rect">
                        <a:avLst/>
                      </a:prstGeom>
                      <a:noFill/>
                      <a:ln>
                        <a:noFill/>
                      </a:ln>
                      <a:extLst/>
                    </p:spPr>
                  </p:pic>
                </p:oleObj>
              </mc:Fallback>
            </mc:AlternateContent>
          </a:graphicData>
        </a:graphic>
      </p:graphicFrame>
      <p:sp>
        <p:nvSpPr>
          <p:cNvPr id="21508" name="Text Box 20"/>
          <p:cNvSpPr txBox="1">
            <a:spLocks noChangeArrowheads="1"/>
          </p:cNvSpPr>
          <p:nvPr/>
        </p:nvSpPr>
        <p:spPr bwMode="auto">
          <a:xfrm>
            <a:off x="0" y="6093296"/>
            <a:ext cx="6320437" cy="44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193" tIns="44596" rIns="89193" bIns="44596">
            <a:spAutoFit/>
          </a:bodyPr>
          <a:lstStyle>
            <a:lvl1pPr defTabSz="1042988"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rtl="1"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GB" altLang="en-US" sz="770" dirty="0"/>
              <a:t>Source: WHO/UNICEF coverage estimates 2014 revision. July 2015</a:t>
            </a:r>
          </a:p>
          <a:p>
            <a:pPr rtl="1" eaLnBrk="1" hangingPunct="1">
              <a:spcBef>
                <a:spcPct val="0"/>
              </a:spcBef>
              <a:buClrTx/>
              <a:buFontTx/>
              <a:buNone/>
            </a:pPr>
            <a:r>
              <a:rPr lang="en-GB" altLang="en-US" sz="770" dirty="0"/>
              <a:t>Immunization Vaccines and Biologicals, (IVB), World Health Organization.</a:t>
            </a:r>
          </a:p>
          <a:p>
            <a:pPr rtl="1" eaLnBrk="1" hangingPunct="1">
              <a:spcBef>
                <a:spcPct val="0"/>
              </a:spcBef>
              <a:buClrTx/>
              <a:buFontTx/>
              <a:buNone/>
            </a:pPr>
            <a:r>
              <a:rPr lang="en-GB" altLang="en-US" sz="770" dirty="0"/>
              <a:t>194 WHO Member States. Date of slide: 21 July 2015.</a:t>
            </a:r>
          </a:p>
        </p:txBody>
      </p:sp>
    </p:spTree>
    <p:custDataLst>
      <p:tags r:id="rId2"/>
    </p:custDataLst>
    <p:extLst>
      <p:ext uri="{BB962C8B-B14F-4D97-AF65-F5344CB8AC3E}">
        <p14:creationId xmlns:p14="http://schemas.microsoft.com/office/powerpoint/2010/main" val="77805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16285" y="1239915"/>
          <a:ext cx="8153400" cy="5135563"/>
        </p:xfrm>
        <a:graphic>
          <a:graphicData uri="http://schemas.openxmlformats.org/drawingml/2006/chart">
            <c:chart xmlns:c="http://schemas.openxmlformats.org/drawingml/2006/chart" xmlns:r="http://schemas.openxmlformats.org/officeDocument/2006/relationships" r:id="rId3"/>
          </a:graphicData>
        </a:graphic>
      </p:graphicFrame>
      <p:sp>
        <p:nvSpPr>
          <p:cNvPr id="7" name="Down Arrow 6"/>
          <p:cNvSpPr/>
          <p:nvPr/>
        </p:nvSpPr>
        <p:spPr>
          <a:xfrm rot="10800000">
            <a:off x="-36599" y="1316725"/>
            <a:ext cx="838200" cy="21987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dirty="0" smtClean="0">
                <a:solidFill>
                  <a:schemeClr val="bg1"/>
                </a:solidFill>
              </a:rPr>
              <a:t>2.5mil deaths  </a:t>
            </a:r>
            <a:endParaRPr lang="en-US" sz="1600" dirty="0">
              <a:solidFill>
                <a:schemeClr val="bg1"/>
              </a:solidFill>
            </a:endParaRPr>
          </a:p>
        </p:txBody>
      </p:sp>
      <p:sp>
        <p:nvSpPr>
          <p:cNvPr id="8" name="Down Arrow 7"/>
          <p:cNvSpPr/>
          <p:nvPr/>
        </p:nvSpPr>
        <p:spPr>
          <a:xfrm>
            <a:off x="-36599" y="3258301"/>
            <a:ext cx="838199" cy="1997059"/>
          </a:xfrm>
          <a:prstGeom prst="down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smtClean="0">
                <a:solidFill>
                  <a:schemeClr val="bg1"/>
                </a:solidFill>
              </a:rPr>
              <a:t>2.5mil deaths averted</a:t>
            </a:r>
            <a:endParaRPr lang="en-US" sz="1600" dirty="0">
              <a:solidFill>
                <a:schemeClr val="bg1"/>
              </a:solidFill>
            </a:endParaRPr>
          </a:p>
        </p:txBody>
      </p:sp>
      <p:sp>
        <p:nvSpPr>
          <p:cNvPr id="9" name="TextBox 8"/>
          <p:cNvSpPr txBox="1"/>
          <p:nvPr/>
        </p:nvSpPr>
        <p:spPr>
          <a:xfrm>
            <a:off x="806505" y="6078945"/>
            <a:ext cx="2843775" cy="246221"/>
          </a:xfrm>
          <a:prstGeom prst="rect">
            <a:avLst/>
          </a:prstGeom>
          <a:noFill/>
        </p:spPr>
        <p:txBody>
          <a:bodyPr wrap="square" rtlCol="0">
            <a:spAutoFit/>
          </a:bodyPr>
          <a:lstStyle/>
          <a:p>
            <a:r>
              <a:rPr lang="en-US" sz="1000" dirty="0" smtClean="0"/>
              <a:t>WHO, Burden of Disease 2004, released 2008</a:t>
            </a:r>
            <a:endParaRPr lang="en-US" sz="1000" dirty="0"/>
          </a:p>
        </p:txBody>
      </p:sp>
      <p:sp>
        <p:nvSpPr>
          <p:cNvPr id="10" name="TextBox 9"/>
          <p:cNvSpPr txBox="1"/>
          <p:nvPr/>
        </p:nvSpPr>
        <p:spPr>
          <a:xfrm>
            <a:off x="3535065" y="6054856"/>
            <a:ext cx="4454980" cy="600164"/>
          </a:xfrm>
          <a:prstGeom prst="rect">
            <a:avLst/>
          </a:prstGeom>
          <a:noFill/>
        </p:spPr>
        <p:txBody>
          <a:bodyPr wrap="square" rtlCol="0">
            <a:spAutoFit/>
          </a:bodyPr>
          <a:lstStyle/>
          <a:p>
            <a:r>
              <a:rPr lang="en-US" sz="1100" dirty="0" smtClean="0"/>
              <a:t>*vaccine preventable  component caused by </a:t>
            </a:r>
            <a:r>
              <a:rPr lang="en-US" sz="1100" i="1" dirty="0" smtClean="0"/>
              <a:t>Streptococcus pneumoniae</a:t>
            </a:r>
            <a:r>
              <a:rPr lang="en-US" sz="1100" dirty="0" smtClean="0"/>
              <a:t>,  </a:t>
            </a:r>
            <a:r>
              <a:rPr lang="en-US" sz="1100" i="1" dirty="0" smtClean="0"/>
              <a:t>Haemophilus influenzae</a:t>
            </a:r>
            <a:r>
              <a:rPr lang="en-US" sz="1100" dirty="0" smtClean="0"/>
              <a:t> type b, </a:t>
            </a:r>
          </a:p>
          <a:p>
            <a:r>
              <a:rPr lang="en-US" sz="1100" dirty="0" smtClean="0"/>
              <a:t>JE^, Japanese Encephalitis</a:t>
            </a:r>
          </a:p>
        </p:txBody>
      </p:sp>
      <p:sp>
        <p:nvSpPr>
          <p:cNvPr id="12" name="Title 1"/>
          <p:cNvSpPr txBox="1">
            <a:spLocks/>
          </p:cNvSpPr>
          <p:nvPr/>
        </p:nvSpPr>
        <p:spPr bwMode="auto">
          <a:xfrm>
            <a:off x="228600" y="274638"/>
            <a:ext cx="86868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ts val="2800"/>
              </a:lnSpc>
              <a:spcBef>
                <a:spcPct val="0"/>
              </a:spcBef>
              <a:spcAft>
                <a:spcPct val="0"/>
              </a:spcAft>
              <a:buClrTx/>
              <a:buSzTx/>
              <a:buFontTx/>
              <a:buNone/>
              <a:tabLst/>
              <a:defRPr/>
            </a:pPr>
            <a:r>
              <a:rPr kumimoji="0" lang="en-US" sz="2800" b="1" i="0" u="none" strike="noStrike" kern="0" cap="none" spc="0" normalizeH="0" baseline="0" noProof="0" dirty="0" smtClean="0">
                <a:ln>
                  <a:noFill/>
                </a:ln>
                <a:effectLst/>
                <a:uLnTx/>
                <a:uFillTx/>
                <a:latin typeface="+mj-lt"/>
                <a:ea typeface="+mj-ea"/>
                <a:cs typeface="+mj-cs"/>
              </a:rPr>
              <a:t>Estimated Global Annual Vaccine-Preventable Disease (VPD) Deaths Averted and Still Occurring among Children &lt;5 Years, 2004</a:t>
            </a:r>
            <a:endParaRPr kumimoji="0" lang="en-US" sz="2800" b="1" i="0" u="none" strike="noStrike" kern="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4103115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idx="4294967295"/>
          </p:nvPr>
        </p:nvSpPr>
        <p:spPr>
          <a:xfrm>
            <a:off x="457200" y="152400"/>
            <a:ext cx="8229600" cy="1143000"/>
          </a:xfrm>
        </p:spPr>
        <p:txBody>
          <a:bodyPr>
            <a:noAutofit/>
          </a:bodyPr>
          <a:lstStyle/>
          <a:p>
            <a:pPr eaLnBrk="0" hangingPunct="0">
              <a:spcBef>
                <a:spcPts val="600"/>
              </a:spcBef>
              <a:spcAft>
                <a:spcPts val="600"/>
              </a:spcAft>
              <a:tabLst>
                <a:tab pos="804863" algn="l"/>
              </a:tabLst>
            </a:pPr>
            <a:r>
              <a:rPr lang="en-US" sz="3200" kern="1200" dirty="0" smtClean="0">
                <a:latin typeface="Arial" charset="0"/>
                <a:ea typeface="+mn-ea"/>
                <a:cs typeface="+mn-cs"/>
              </a:rPr>
              <a:t>Global Alliance for Vaccines and Immunization (GAVI Alliance)</a:t>
            </a:r>
          </a:p>
        </p:txBody>
      </p:sp>
      <p:sp>
        <p:nvSpPr>
          <p:cNvPr id="295944" name="Rectangle 8"/>
          <p:cNvSpPr>
            <a:spLocks noGrp="1" noChangeArrowheads="1"/>
          </p:cNvSpPr>
          <p:nvPr>
            <p:ph type="body" sz="half" idx="4294967295"/>
          </p:nvPr>
        </p:nvSpPr>
        <p:spPr>
          <a:xfrm>
            <a:off x="5029200" y="1524000"/>
            <a:ext cx="3810000" cy="4114800"/>
          </a:xfrm>
        </p:spPr>
        <p:txBody>
          <a:bodyPr/>
          <a:lstStyle/>
          <a:p>
            <a:pPr>
              <a:lnSpc>
                <a:spcPct val="90000"/>
              </a:lnSpc>
              <a:spcBef>
                <a:spcPts val="0"/>
              </a:spcBef>
              <a:spcAft>
                <a:spcPts val="300"/>
              </a:spcAft>
              <a:buFontTx/>
              <a:buNone/>
            </a:pPr>
            <a:r>
              <a:rPr lang="en-US" sz="2400" b="1" dirty="0" smtClean="0"/>
              <a:t>Objectives</a:t>
            </a:r>
          </a:p>
          <a:p>
            <a:pPr>
              <a:lnSpc>
                <a:spcPct val="90000"/>
              </a:lnSpc>
              <a:spcBef>
                <a:spcPts val="0"/>
              </a:spcBef>
              <a:spcAft>
                <a:spcPts val="300"/>
              </a:spcAft>
            </a:pPr>
            <a:r>
              <a:rPr lang="en-US" sz="2400" dirty="0" smtClean="0"/>
              <a:t>Accelerate access to existing underused vaccines</a:t>
            </a:r>
          </a:p>
          <a:p>
            <a:pPr>
              <a:lnSpc>
                <a:spcPct val="90000"/>
              </a:lnSpc>
              <a:spcBef>
                <a:spcPts val="0"/>
              </a:spcBef>
              <a:spcAft>
                <a:spcPts val="300"/>
              </a:spcAft>
            </a:pPr>
            <a:r>
              <a:rPr lang="en-US" sz="2400" dirty="0" smtClean="0"/>
              <a:t>Strengthen health and immunization systems in countries</a:t>
            </a:r>
            <a:r>
              <a:rPr lang="en-US" sz="2400" b="1" dirty="0" smtClean="0"/>
              <a:t> </a:t>
            </a:r>
          </a:p>
          <a:p>
            <a:pPr>
              <a:lnSpc>
                <a:spcPct val="90000"/>
              </a:lnSpc>
              <a:spcBef>
                <a:spcPts val="0"/>
              </a:spcBef>
              <a:spcAft>
                <a:spcPts val="300"/>
              </a:spcAft>
            </a:pPr>
            <a:r>
              <a:rPr lang="en-US" dirty="0" smtClean="0"/>
              <a:t>I</a:t>
            </a:r>
            <a:r>
              <a:rPr lang="en-US" sz="2400" dirty="0" smtClean="0"/>
              <a:t>ntroduce innovative new immunization technology, including vaccines</a:t>
            </a:r>
            <a:endParaRPr lang="en-US" sz="2400" b="1" dirty="0" smtClean="0"/>
          </a:p>
          <a:p>
            <a:pPr>
              <a:lnSpc>
                <a:spcPct val="90000"/>
              </a:lnSpc>
              <a:spcBef>
                <a:spcPts val="0"/>
              </a:spcBef>
              <a:spcAft>
                <a:spcPts val="300"/>
              </a:spcAft>
            </a:pPr>
            <a:endParaRPr lang="en-US" sz="2400" b="1" dirty="0" smtClean="0"/>
          </a:p>
          <a:p>
            <a:pPr>
              <a:lnSpc>
                <a:spcPct val="90000"/>
              </a:lnSpc>
              <a:spcBef>
                <a:spcPts val="0"/>
              </a:spcBef>
              <a:spcAft>
                <a:spcPts val="300"/>
              </a:spcAft>
            </a:pPr>
            <a:endParaRPr lang="en-US" sz="2400" dirty="0" smtClean="0"/>
          </a:p>
        </p:txBody>
      </p:sp>
      <p:sp>
        <p:nvSpPr>
          <p:cNvPr id="295939" name="Text Box 4"/>
          <p:cNvSpPr txBox="1">
            <a:spLocks noChangeArrowheads="1"/>
          </p:cNvSpPr>
          <p:nvPr/>
        </p:nvSpPr>
        <p:spPr bwMode="auto">
          <a:xfrm>
            <a:off x="798827" y="6078945"/>
            <a:ext cx="3679212" cy="553998"/>
          </a:xfrm>
          <a:prstGeom prst="rect">
            <a:avLst/>
          </a:prstGeom>
          <a:noFill/>
          <a:ln w="9525">
            <a:noFill/>
            <a:miter lim="800000"/>
            <a:headEnd/>
            <a:tailEnd/>
          </a:ln>
        </p:spPr>
        <p:txBody>
          <a:bodyPr wrap="none">
            <a:spAutoFit/>
          </a:bodyPr>
          <a:lstStyle/>
          <a:p>
            <a:r>
              <a:rPr lang="en-US" sz="1000" dirty="0" smtClean="0">
                <a:solidFill>
                  <a:schemeClr val="bg1"/>
                </a:solidFill>
              </a:rPr>
              <a:t>www.vaccinealliance.org</a:t>
            </a:r>
          </a:p>
          <a:p>
            <a:r>
              <a:rPr lang="en-US" sz="1000" dirty="0" smtClean="0">
                <a:solidFill>
                  <a:schemeClr val="bg1"/>
                </a:solidFill>
              </a:rPr>
              <a:t>Numbers reflect seats on the GAVI Alliance Board of Directors</a:t>
            </a:r>
          </a:p>
          <a:p>
            <a:endParaRPr lang="en-US" sz="1000" dirty="0">
              <a:solidFill>
                <a:schemeClr val="bg1"/>
              </a:solidFill>
            </a:endParaRPr>
          </a:p>
        </p:txBody>
      </p:sp>
      <p:pic>
        <p:nvPicPr>
          <p:cNvPr id="295942" name="Picture 6" descr="board_graph"/>
          <p:cNvPicPr>
            <a:picLocks noChangeAspect="1" noChangeArrowheads="1"/>
          </p:cNvPicPr>
          <p:nvPr/>
        </p:nvPicPr>
        <p:blipFill>
          <a:blip r:embed="rId3" cstate="print"/>
          <a:srcRect/>
          <a:stretch>
            <a:fillRect/>
          </a:stretch>
        </p:blipFill>
        <p:spPr bwMode="auto">
          <a:xfrm>
            <a:off x="381000" y="1676400"/>
            <a:ext cx="4572000" cy="3633788"/>
          </a:xfrm>
          <a:prstGeom prst="rect">
            <a:avLst/>
          </a:prstGeom>
          <a:noFill/>
        </p:spPr>
      </p:pic>
      <p:sp>
        <p:nvSpPr>
          <p:cNvPr id="7" name="Footer Placeholder 3"/>
          <p:cNvSpPr>
            <a:spLocks noGrp="1"/>
          </p:cNvSpPr>
          <p:nvPr>
            <p:ph type="ftr" sz="quarter" idx="10"/>
          </p:nvPr>
        </p:nvSpPr>
        <p:spPr>
          <a:xfrm>
            <a:off x="0" y="6553200"/>
            <a:ext cx="8229600" cy="381000"/>
          </a:xfrm>
          <a:noFill/>
        </p:spPr>
        <p:txBody>
          <a:bodyPr/>
          <a:lstStyle/>
          <a:p>
            <a:fld id="{79A7BDBD-2B2F-4A2D-98CA-9D2759EF7C02}" type="slidenum">
              <a:rPr lang="en-US" smtClean="0">
                <a:latin typeface="Arial" pitchFamily="127" charset="0"/>
                <a:ea typeface="MS PGothic" charset="0"/>
                <a:cs typeface="MS PGothic" charset="0"/>
              </a:rPr>
              <a:pPr/>
              <a:t>8</a:t>
            </a:fld>
            <a:endParaRPr lang="ru-RU" dirty="0" smtClean="0">
              <a:latin typeface="Arial" pitchFamily="127" charset="0"/>
              <a:ea typeface="MS PGothic" charset="0"/>
              <a:cs typeface="MS PGothic" charset="0"/>
            </a:endParaRPr>
          </a:p>
        </p:txBody>
      </p:sp>
      <p:pic>
        <p:nvPicPr>
          <p:cNvPr id="8" name="Picture 2">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86600" y="5649592"/>
            <a:ext cx="2057400" cy="120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943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About THE Vaccines</a:t>
            </a:r>
            <a:endParaRPr lang="en-US" dirty="0"/>
          </a:p>
        </p:txBody>
      </p:sp>
    </p:spTree>
    <p:extLst>
      <p:ext uri="{BB962C8B-B14F-4D97-AF65-F5344CB8AC3E}">
        <p14:creationId xmlns:p14="http://schemas.microsoft.com/office/powerpoint/2010/main" val="3050671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TotalTime>
  <Words>3957</Words>
  <Application>Microsoft Office PowerPoint</Application>
  <PresentationFormat>On-screen Show (4:3)</PresentationFormat>
  <Paragraphs>536</Paragraphs>
  <Slides>59</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7" baseType="lpstr">
      <vt:lpstr>MS PGothic</vt:lpstr>
      <vt:lpstr>Arial</vt:lpstr>
      <vt:lpstr>Calibri</vt:lpstr>
      <vt:lpstr>Times New Roman</vt:lpstr>
      <vt:lpstr>Wingdings</vt:lpstr>
      <vt:lpstr>Office Theme</vt:lpstr>
      <vt:lpstr>Document</vt:lpstr>
      <vt:lpstr>Microsoft Excel Chart</vt:lpstr>
      <vt:lpstr>Orientation to Routine Immunization Systems</vt:lpstr>
      <vt:lpstr>Presentation I Outline</vt:lpstr>
      <vt:lpstr>About routine and supplementary immunization activities</vt:lpstr>
      <vt:lpstr>Brief History of Global Immunization Systems</vt:lpstr>
      <vt:lpstr>Global Goals for RI</vt:lpstr>
      <vt:lpstr>PowerPoint Presentation</vt:lpstr>
      <vt:lpstr>PowerPoint Presentation</vt:lpstr>
      <vt:lpstr>Global Alliance for Vaccines and Immunization (GAVI Alliance)</vt:lpstr>
      <vt:lpstr>About THE Vaccines</vt:lpstr>
      <vt:lpstr>The Routine Vaccines</vt:lpstr>
      <vt:lpstr>How Vaccines Are Packaged</vt:lpstr>
      <vt:lpstr>WHO-Recommended# Routine Immunizations &amp; Immunization Schedule  </vt:lpstr>
      <vt:lpstr>Schedules Do Vary By Country</vt:lpstr>
      <vt:lpstr>Example: Vaccination Schedule Poster</vt:lpstr>
      <vt:lpstr>About Country RI Guidelines &amp; Policies</vt:lpstr>
      <vt:lpstr>About the RI System</vt:lpstr>
      <vt:lpstr>RI  System Components</vt:lpstr>
      <vt:lpstr>HUMAN RESOURCES &amp; CAPACITY BUILDING</vt:lpstr>
      <vt:lpstr>Human Resources:  The EPI staff</vt:lpstr>
      <vt:lpstr>Example: Human Resources for Immunization in Liberia</vt:lpstr>
      <vt:lpstr>Planning &amp; Management </vt:lpstr>
      <vt:lpstr>Immunization Action Plans</vt:lpstr>
      <vt:lpstr>About facility &amp; district microplans</vt:lpstr>
      <vt:lpstr>PowerPoint Presentation</vt:lpstr>
      <vt:lpstr>PowerPoint Presentation</vt:lpstr>
      <vt:lpstr>Example: Catchment map from Sierra Leone</vt:lpstr>
      <vt:lpstr>Planning: Target population</vt:lpstr>
      <vt:lpstr>Managing RI services: Supervision</vt:lpstr>
      <vt:lpstr>Supervision checklist often used to guide the supervision visit</vt:lpstr>
      <vt:lpstr>Cold Chain &amp; Logistics</vt:lpstr>
      <vt:lpstr>The Cold Chain is EPI’s supply chain for vaccines</vt:lpstr>
      <vt:lpstr>Cold Chain Equipment (I)</vt:lpstr>
      <vt:lpstr>Cold Chain Equipment (II)</vt:lpstr>
      <vt:lpstr>Monitoring cold chain equipment</vt:lpstr>
      <vt:lpstr>Vaccine Supply &amp; Quality</vt:lpstr>
      <vt:lpstr>Routine Vaccine Forecasting</vt:lpstr>
      <vt:lpstr>Example: vaccine forecast in Liberia</vt:lpstr>
      <vt:lpstr>Practice: Vaccine Forecast</vt:lpstr>
      <vt:lpstr>Managing vaccine supply</vt:lpstr>
      <vt:lpstr>Example: stock management register from Nigeria</vt:lpstr>
      <vt:lpstr>Monitoring vaccine quality</vt:lpstr>
      <vt:lpstr>Reading a Vaccine Vial Monitor (VVM)</vt:lpstr>
      <vt:lpstr>Vaccine Waste Management</vt:lpstr>
      <vt:lpstr>SERVICE DELIVERY: ConducTING IMMUNIZATION SESSIONS</vt:lpstr>
      <vt:lpstr>Service delivery methods: Fixed</vt:lpstr>
      <vt:lpstr>Service delivery methods: Outreach</vt:lpstr>
      <vt:lpstr>Recording information during sessions</vt:lpstr>
      <vt:lpstr>EPI Register Example</vt:lpstr>
      <vt:lpstr>Tally Sheet Example</vt:lpstr>
      <vt:lpstr>Disease Surveillance</vt:lpstr>
      <vt:lpstr>Schematic of surveillance system (1)</vt:lpstr>
      <vt:lpstr>Schematic of surveillance system (2)</vt:lpstr>
      <vt:lpstr>COMMUNICATIONS: CREATING COMMUNITY DEMAND FOR RI</vt:lpstr>
      <vt:lpstr>RI Communications Strategy</vt:lpstr>
      <vt:lpstr>PowerPoint Presentation</vt:lpstr>
      <vt:lpstr>Key Communications Messages</vt:lpstr>
      <vt:lpstr>Monitoring &amp; Response: data for action</vt:lpstr>
      <vt:lpstr>Monitor &amp; Use Data for Action</vt:lpstr>
      <vt:lpstr>Thanks</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EPI Reviews</dc:title>
  <dc:creator>Wallace, Aaron S. (CDC/CGH/GID)</dc:creator>
  <cp:lastModifiedBy>Aaron Wallace</cp:lastModifiedBy>
  <cp:revision>112</cp:revision>
  <cp:lastPrinted>2012-04-24T20:03:10Z</cp:lastPrinted>
  <dcterms:created xsi:type="dcterms:W3CDTF">2012-03-01T15:59:37Z</dcterms:created>
  <dcterms:modified xsi:type="dcterms:W3CDTF">2017-02-07T13:59:04Z</dcterms:modified>
</cp:coreProperties>
</file>